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1"/>
  </p:sldMasterIdLst>
  <p:notesMasterIdLst>
    <p:notesMasterId r:id="rId22"/>
  </p:notesMasterIdLst>
  <p:sldIdLst>
    <p:sldId id="339" r:id="rId2"/>
    <p:sldId id="341" r:id="rId3"/>
    <p:sldId id="320" r:id="rId4"/>
    <p:sldId id="321" r:id="rId5"/>
    <p:sldId id="371" r:id="rId6"/>
    <p:sldId id="342" r:id="rId7"/>
    <p:sldId id="343" r:id="rId8"/>
    <p:sldId id="372" r:id="rId9"/>
    <p:sldId id="373" r:id="rId10"/>
    <p:sldId id="346" r:id="rId11"/>
    <p:sldId id="374" r:id="rId12"/>
    <p:sldId id="324" r:id="rId13"/>
    <p:sldId id="344" r:id="rId14"/>
    <p:sldId id="370" r:id="rId15"/>
    <p:sldId id="345" r:id="rId16"/>
    <p:sldId id="355" r:id="rId17"/>
    <p:sldId id="348" r:id="rId18"/>
    <p:sldId id="359" r:id="rId19"/>
    <p:sldId id="326" r:id="rId20"/>
    <p:sldId id="35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C00"/>
    <a:srgbClr val="B1009A"/>
    <a:srgbClr val="B2019D"/>
    <a:srgbClr val="B0079B"/>
    <a:srgbClr val="EB3C00"/>
    <a:srgbClr val="D12605"/>
    <a:srgbClr val="2A3282"/>
    <a:srgbClr val="00BCF2"/>
    <a:srgbClr val="007233"/>
    <a:srgbClr val="D8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5" autoAdjust="0"/>
    <p:restoredTop sz="72247" autoAdjust="0"/>
  </p:normalViewPr>
  <p:slideViewPr>
    <p:cSldViewPr snapToGrid="0">
      <p:cViewPr varScale="1">
        <p:scale>
          <a:sx n="109" d="100"/>
          <a:sy n="109" d="100"/>
        </p:scale>
        <p:origin x="984" y="192"/>
      </p:cViewPr>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D2B77-8FE5-4229-8F81-48E64280AD07}" type="datetimeFigureOut">
              <a:rPr lang="en-CA" smtClean="0"/>
              <a:t>2018-06-13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EB0F1-6846-4EC4-A15D-9759BFF63409}" type="slidenum">
              <a:rPr lang="en-CA" smtClean="0"/>
              <a:t>‹#›</a:t>
            </a:fld>
            <a:endParaRPr lang="en-CA"/>
          </a:p>
        </p:txBody>
      </p:sp>
    </p:spTree>
    <p:extLst>
      <p:ext uri="{BB962C8B-B14F-4D97-AF65-F5344CB8AC3E}">
        <p14:creationId xmlns:p14="http://schemas.microsoft.com/office/powerpoint/2010/main" val="539747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1</a:t>
            </a:fld>
            <a:endParaRPr lang="en-CA"/>
          </a:p>
        </p:txBody>
      </p:sp>
    </p:spTree>
    <p:extLst>
      <p:ext uri="{BB962C8B-B14F-4D97-AF65-F5344CB8AC3E}">
        <p14:creationId xmlns:p14="http://schemas.microsoft.com/office/powerpoint/2010/main" val="166612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When we develop a server-side application, we start with a layered application which usually have following components: </a:t>
            </a:r>
            <a:endParaRPr lang="en-IN" sz="800" dirty="0"/>
          </a:p>
          <a:p>
            <a:r>
              <a:rPr lang="en-IN" sz="1200" kern="1200" dirty="0">
                <a:solidFill>
                  <a:schemeClr val="tx1"/>
                </a:solidFill>
                <a:effectLst/>
                <a:latin typeface="+mn-lt"/>
                <a:ea typeface="+mn-ea"/>
                <a:cs typeface="+mn-cs"/>
              </a:rPr>
              <a:t>A database (which consist of many tables usually in a relational database management system). </a:t>
            </a:r>
          </a:p>
          <a:p>
            <a:r>
              <a:rPr lang="en-IN" sz="1200" kern="1200" dirty="0">
                <a:solidFill>
                  <a:schemeClr val="tx1"/>
                </a:solidFill>
                <a:effectLst/>
                <a:latin typeface="+mn-lt"/>
                <a:ea typeface="+mn-ea"/>
                <a:cs typeface="+mn-cs"/>
              </a:rPr>
              <a:t>A client-side user interface (consisting of HTML pages and/or JavaScript running in a browser) </a:t>
            </a:r>
          </a:p>
          <a:p>
            <a:r>
              <a:rPr lang="en-IN" sz="1200" kern="1200" dirty="0">
                <a:solidFill>
                  <a:schemeClr val="tx1"/>
                </a:solidFill>
                <a:effectLst/>
                <a:latin typeface="+mn-lt"/>
                <a:ea typeface="+mn-ea"/>
                <a:cs typeface="+mn-cs"/>
              </a:rPr>
              <a:t>A server-side application. </a:t>
            </a:r>
          </a:p>
          <a:p>
            <a:r>
              <a:rPr lang="en-IN" sz="1200" kern="1200" dirty="0">
                <a:solidFill>
                  <a:schemeClr val="tx1"/>
                </a:solidFill>
                <a:effectLst/>
                <a:latin typeface="+mn-lt"/>
                <a:ea typeface="+mn-ea"/>
                <a:cs typeface="+mn-cs"/>
              </a:rPr>
              <a:t>But despite having the layered architecture the application is packaged into a single monolith (a massive structure) type architecture and deployed on the cloud. The deployed structure will look like as shown in below figure. </a:t>
            </a:r>
            <a:endParaRPr lang="en-IN" sz="800" dirty="0"/>
          </a:p>
          <a:p>
            <a:endParaRPr lang="en-CA" sz="800" dirty="0"/>
          </a:p>
        </p:txBody>
      </p:sp>
      <p:sp>
        <p:nvSpPr>
          <p:cNvPr id="4" name="Slide Number Placeholder 3"/>
          <p:cNvSpPr>
            <a:spLocks noGrp="1"/>
          </p:cNvSpPr>
          <p:nvPr>
            <p:ph type="sldNum" sz="quarter" idx="10"/>
          </p:nvPr>
        </p:nvSpPr>
        <p:spPr/>
        <p:txBody>
          <a:bodyPr/>
          <a:lstStyle/>
          <a:p>
            <a:fld id="{AC3EB0F1-6846-4EC4-A15D-9759BFF63409}" type="slidenum">
              <a:rPr lang="en-CA" smtClean="0"/>
              <a:t>12</a:t>
            </a:fld>
            <a:endParaRPr lang="en-CA"/>
          </a:p>
        </p:txBody>
      </p:sp>
    </p:spTree>
    <p:extLst>
      <p:ext uri="{BB962C8B-B14F-4D97-AF65-F5344CB8AC3E}">
        <p14:creationId xmlns:p14="http://schemas.microsoft.com/office/powerpoint/2010/main" val="3700953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Limitation in size and complexity</a:t>
            </a:r>
            <a:r>
              <a:rPr lang="en-IN" sz="1200" kern="1200" dirty="0">
                <a:solidFill>
                  <a:schemeClr val="tx1"/>
                </a:solidFill>
                <a:effectLst/>
                <a:latin typeface="+mn-lt"/>
                <a:ea typeface="+mn-ea"/>
                <a:cs typeface="+mn-cs"/>
              </a:rPr>
              <a:t>: This approach has limitation in size and the complexity. There cannot be simply just continuous addition to previous code. </a:t>
            </a:r>
          </a:p>
          <a:p>
            <a:r>
              <a:rPr lang="en-IN" sz="1200" b="1" kern="1200" dirty="0">
                <a:solidFill>
                  <a:schemeClr val="tx1"/>
                </a:solidFill>
                <a:effectLst/>
                <a:latin typeface="+mn-lt"/>
                <a:ea typeface="+mn-ea"/>
                <a:cs typeface="+mn-cs"/>
              </a:rPr>
              <a:t>Too large and complex: </a:t>
            </a:r>
            <a:r>
              <a:rPr lang="en-IN" sz="1200" kern="1200" dirty="0">
                <a:solidFill>
                  <a:schemeClr val="tx1"/>
                </a:solidFill>
                <a:effectLst/>
                <a:latin typeface="+mn-lt"/>
                <a:ea typeface="+mn-ea"/>
                <a:cs typeface="+mn-cs"/>
              </a:rPr>
              <a:t>Newly joining developers have to understand the complete application. But the application is too large and complex to fully understand and make changes fast and correctly. </a:t>
            </a:r>
          </a:p>
          <a:p>
            <a:r>
              <a:rPr lang="en-IN" sz="1200" b="1" kern="1200" dirty="0">
                <a:solidFill>
                  <a:schemeClr val="tx1"/>
                </a:solidFill>
                <a:effectLst/>
                <a:latin typeface="+mn-lt"/>
                <a:ea typeface="+mn-ea"/>
                <a:cs typeface="+mn-cs"/>
              </a:rPr>
              <a:t>Slow start time: </a:t>
            </a:r>
            <a:r>
              <a:rPr lang="en-IN" sz="1200" kern="1200" dirty="0">
                <a:solidFill>
                  <a:schemeClr val="tx1"/>
                </a:solidFill>
                <a:effectLst/>
                <a:latin typeface="+mn-lt"/>
                <a:ea typeface="+mn-ea"/>
                <a:cs typeface="+mn-cs"/>
              </a:rPr>
              <a:t>The application start time is directly dependent on the size of the application. If the application size grows the start time of the application also increasers. </a:t>
            </a:r>
          </a:p>
          <a:p>
            <a:r>
              <a:rPr lang="en-IN" sz="1200" b="1" kern="1200" dirty="0">
                <a:solidFill>
                  <a:schemeClr val="tx1"/>
                </a:solidFill>
                <a:effectLst/>
                <a:latin typeface="+mn-lt"/>
                <a:ea typeface="+mn-ea"/>
                <a:cs typeface="+mn-cs"/>
              </a:rPr>
              <a:t>Re-Deployment of the Application on Updates</a:t>
            </a:r>
            <a:r>
              <a:rPr lang="en-IN" sz="1200" kern="1200" dirty="0">
                <a:solidFill>
                  <a:schemeClr val="tx1"/>
                </a:solidFill>
                <a:effectLst/>
                <a:latin typeface="+mn-lt"/>
                <a:ea typeface="+mn-ea"/>
                <a:cs typeface="+mn-cs"/>
              </a:rPr>
              <a:t>: If there were any updates, then the entire application must be re-deployed which increases the application downtime. </a:t>
            </a:r>
          </a:p>
          <a:p>
            <a:r>
              <a:rPr lang="en-IN" sz="1200" b="1" kern="1200" dirty="0">
                <a:solidFill>
                  <a:schemeClr val="tx1"/>
                </a:solidFill>
                <a:effectLst/>
                <a:latin typeface="+mn-lt"/>
                <a:ea typeface="+mn-ea"/>
                <a:cs typeface="+mn-cs"/>
              </a:rPr>
              <a:t>Difficult in Scaling: </a:t>
            </a:r>
            <a:r>
              <a:rPr lang="en-IN" sz="1200" kern="1200" dirty="0">
                <a:solidFill>
                  <a:schemeClr val="tx1"/>
                </a:solidFill>
                <a:effectLst/>
                <a:latin typeface="+mn-lt"/>
                <a:ea typeface="+mn-ea"/>
                <a:cs typeface="+mn-cs"/>
              </a:rPr>
              <a:t>Scaling monolithic applications can also be difficult when different modules have conflicting resource requirements. </a:t>
            </a:r>
          </a:p>
          <a:p>
            <a:r>
              <a:rPr lang="en-IN" sz="1200" b="1" kern="1200" dirty="0">
                <a:solidFill>
                  <a:schemeClr val="tx1"/>
                </a:solidFill>
                <a:effectLst/>
                <a:latin typeface="+mn-lt"/>
                <a:ea typeface="+mn-ea"/>
                <a:cs typeface="+mn-cs"/>
              </a:rPr>
              <a:t>Reliability: </a:t>
            </a:r>
            <a:r>
              <a:rPr lang="en-IN" sz="1200" kern="1200" dirty="0">
                <a:solidFill>
                  <a:schemeClr val="tx1"/>
                </a:solidFill>
                <a:effectLst/>
                <a:latin typeface="+mn-lt"/>
                <a:ea typeface="+mn-ea"/>
                <a:cs typeface="+mn-cs"/>
              </a:rPr>
              <a:t>Bug in any module (e.g. memory leak) can potentially bring down the entire process. Moreover, since all instances of the application are identical, that bug will impact the availability of the entire application. </a:t>
            </a:r>
          </a:p>
          <a:p>
            <a:r>
              <a:rPr lang="en-IN" sz="1200" b="1" kern="1200" dirty="0">
                <a:solidFill>
                  <a:schemeClr val="tx1"/>
                </a:solidFill>
                <a:effectLst/>
                <a:latin typeface="+mn-lt"/>
                <a:ea typeface="+mn-ea"/>
                <a:cs typeface="+mn-cs"/>
              </a:rPr>
              <a:t>Barrier to adopting new technologies</a:t>
            </a:r>
            <a:r>
              <a:rPr lang="en-IN" sz="1200" kern="1200" dirty="0">
                <a:solidFill>
                  <a:schemeClr val="tx1"/>
                </a:solidFill>
                <a:effectLst/>
                <a:latin typeface="+mn-lt"/>
                <a:ea typeface="+mn-ea"/>
                <a:cs typeface="+mn-cs"/>
              </a:rPr>
              <a:t>: Since changes in frameworks or languages will affect an entire application it is extremely expensive in both time and cost. </a:t>
            </a:r>
          </a:p>
          <a:p>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13</a:t>
            </a:fld>
            <a:endParaRPr lang="en-CA"/>
          </a:p>
        </p:txBody>
      </p:sp>
    </p:spTree>
    <p:extLst>
      <p:ext uri="{BB962C8B-B14F-4D97-AF65-F5344CB8AC3E}">
        <p14:creationId xmlns:p14="http://schemas.microsoft.com/office/powerpoint/2010/main" val="107380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b="0" i="0" u="none" strike="noStrike" kern="1200" baseline="0" dirty="0">
              <a:solidFill>
                <a:schemeClr val="tx1"/>
              </a:solidFill>
              <a:latin typeface="+mn-lt"/>
              <a:ea typeface="+mn-ea"/>
              <a:cs typeface="+mn-cs"/>
            </a:endParaRPr>
          </a:p>
          <a:p>
            <a:r>
              <a:rPr lang="en-IN" sz="1200" kern="1200" dirty="0">
                <a:solidFill>
                  <a:schemeClr val="tx1"/>
                </a:solidFill>
                <a:effectLst/>
                <a:latin typeface="+mn-lt"/>
                <a:ea typeface="+mn-ea"/>
                <a:cs typeface="+mn-cs"/>
              </a:rPr>
              <a:t>To avoid the monolithic architecture drawbacks, the idea here is to split the application into a set of smaller, interconnected services. Each service intercommunicates with a common communication protocol like REST web service with JSON. Each service run individually either in single machine or different machine, but they execute its own separate process. Each service may </a:t>
            </a:r>
            <a:r>
              <a:rPr lang="en-IN" sz="1200" b="1" kern="1200" dirty="0">
                <a:solidFill>
                  <a:schemeClr val="tx1"/>
                </a:solidFill>
                <a:effectLst/>
                <a:latin typeface="+mn-lt"/>
                <a:ea typeface="+mn-ea"/>
                <a:cs typeface="+mn-cs"/>
              </a:rPr>
              <a:t>have own database or storage system</a:t>
            </a:r>
            <a:r>
              <a:rPr lang="en-IN" sz="1200" kern="1200" dirty="0">
                <a:solidFill>
                  <a:schemeClr val="tx1"/>
                </a:solidFill>
                <a:effectLst/>
                <a:latin typeface="+mn-lt"/>
                <a:ea typeface="+mn-ea"/>
                <a:cs typeface="+mn-cs"/>
              </a:rPr>
              <a:t>, or they can share common database or storage system. </a:t>
            </a:r>
            <a:r>
              <a:rPr lang="en-IN" sz="1200" kern="1200" dirty="0" err="1">
                <a:solidFill>
                  <a:schemeClr val="tx1"/>
                </a:solidFill>
                <a:effectLst/>
                <a:latin typeface="+mn-lt"/>
                <a:ea typeface="+mn-ea"/>
                <a:cs typeface="+mn-cs"/>
              </a:rPr>
              <a:t>Microservice</a:t>
            </a:r>
            <a:r>
              <a:rPr lang="en-IN" sz="1200" kern="1200" dirty="0">
                <a:solidFill>
                  <a:schemeClr val="tx1"/>
                </a:solidFill>
                <a:effectLst/>
                <a:latin typeface="+mn-lt"/>
                <a:ea typeface="+mn-ea"/>
                <a:cs typeface="+mn-cs"/>
              </a:rPr>
              <a:t> is all about distribute or break application in small chunks. The deployed </a:t>
            </a:r>
            <a:r>
              <a:rPr lang="en-IN" sz="1200" kern="1200" dirty="0" err="1">
                <a:solidFill>
                  <a:schemeClr val="tx1"/>
                </a:solidFill>
                <a:effectLst/>
                <a:latin typeface="+mn-lt"/>
                <a:ea typeface="+mn-ea"/>
                <a:cs typeface="+mn-cs"/>
              </a:rPr>
              <a:t>microservice</a:t>
            </a:r>
            <a:r>
              <a:rPr lang="en-IN" sz="1200" kern="1200" dirty="0">
                <a:solidFill>
                  <a:schemeClr val="tx1"/>
                </a:solidFill>
                <a:effectLst/>
                <a:latin typeface="+mn-lt"/>
                <a:ea typeface="+mn-ea"/>
                <a:cs typeface="+mn-cs"/>
              </a:rPr>
              <a:t> architecture structure will look like as shown in below figure. </a:t>
            </a:r>
            <a:endParaRPr lang="en-IN" dirty="0"/>
          </a:p>
        </p:txBody>
      </p:sp>
      <p:sp>
        <p:nvSpPr>
          <p:cNvPr id="4" name="Slide Number Placeholder 3"/>
          <p:cNvSpPr>
            <a:spLocks noGrp="1"/>
          </p:cNvSpPr>
          <p:nvPr>
            <p:ph type="sldNum" sz="quarter" idx="10"/>
          </p:nvPr>
        </p:nvSpPr>
        <p:spPr/>
        <p:txBody>
          <a:bodyPr/>
          <a:lstStyle/>
          <a:p>
            <a:fld id="{AC3EB0F1-6846-4EC4-A15D-9759BFF63409}" type="slidenum">
              <a:rPr lang="en-CA" smtClean="0"/>
              <a:t>15</a:t>
            </a:fld>
            <a:endParaRPr lang="en-CA"/>
          </a:p>
        </p:txBody>
      </p:sp>
    </p:spTree>
    <p:extLst>
      <p:ext uri="{BB962C8B-B14F-4D97-AF65-F5344CB8AC3E}">
        <p14:creationId xmlns:p14="http://schemas.microsoft.com/office/powerpoint/2010/main" val="1057237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Data</a:t>
            </a:r>
            <a:r>
              <a:rPr lang="en-CA" baseline="0" dirty="0"/>
              <a:t> scientists often spend 50% or more of the time building a machine-learning model getting the data ready for training by filtering out columns that aren't relevant to the analysis (or that would bias the results), removing rows with missing data or algorithmically filling in missing data, removing duplicate rows from the dataset, etc. ML Studio includes several modules for performing such tasks. It even includes modules for helping select the columns or "features" that have the greatest statistical influence on the outcome.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16</a:t>
            </a:fld>
            <a:endParaRPr lang="en-CA"/>
          </a:p>
        </p:txBody>
      </p:sp>
    </p:spTree>
    <p:extLst>
      <p:ext uri="{BB962C8B-B14F-4D97-AF65-F5344CB8AC3E}">
        <p14:creationId xmlns:p14="http://schemas.microsoft.com/office/powerpoint/2010/main" val="999706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Work Exercise</a:t>
            </a:r>
            <a:r>
              <a:rPr lang="en-CA" baseline="0" dirty="0"/>
              <a:t> 2 of the challenge and invite students to follow along with you.</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17</a:t>
            </a:fld>
            <a:endParaRPr lang="en-CA"/>
          </a:p>
        </p:txBody>
      </p:sp>
    </p:spTree>
    <p:extLst>
      <p:ext uri="{BB962C8B-B14F-4D97-AF65-F5344CB8AC3E}">
        <p14:creationId xmlns:p14="http://schemas.microsoft.com/office/powerpoint/2010/main" val="704329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endParaRPr lang="en-US" dirty="0"/>
          </a:p>
        </p:txBody>
      </p:sp>
      <p:sp>
        <p:nvSpPr>
          <p:cNvPr id="4" name="Slide Number Placeholder 3"/>
          <p:cNvSpPr>
            <a:spLocks noGrp="1"/>
          </p:cNvSpPr>
          <p:nvPr>
            <p:ph type="sldNum" sz="quarter" idx="10"/>
          </p:nvPr>
        </p:nvSpPr>
        <p:spPr/>
        <p:txBody>
          <a:bodyPr/>
          <a:lstStyle/>
          <a:p>
            <a:pPr defTabSz="931774">
              <a:defRPr/>
            </a:pPr>
            <a:fld id="{01283FAC-A721-45A3-BBDE-EAF2B09B7CD9}" type="slidenum">
              <a:rPr lang="en-US">
                <a:solidFill>
                  <a:prstClr val="black"/>
                </a:solidFill>
                <a:latin typeface="Calibri" panose="020F0502020204030204"/>
              </a:rPr>
              <a:pPr defTabSz="931774">
                <a:defRPr/>
              </a:pPr>
              <a:t>18</a:t>
            </a:fld>
            <a:endParaRPr lang="en-US">
              <a:solidFill>
                <a:prstClr val="black"/>
              </a:solidFill>
              <a:latin typeface="Calibri" panose="020F0502020204030204"/>
            </a:endParaRPr>
          </a:p>
        </p:txBody>
      </p:sp>
    </p:spTree>
    <p:extLst>
      <p:ext uri="{BB962C8B-B14F-4D97-AF65-F5344CB8AC3E}">
        <p14:creationId xmlns:p14="http://schemas.microsoft.com/office/powerpoint/2010/main" val="2905880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19</a:t>
            </a:fld>
            <a:endParaRPr lang="en-CA"/>
          </a:p>
        </p:txBody>
      </p:sp>
    </p:spTree>
    <p:extLst>
      <p:ext uri="{BB962C8B-B14F-4D97-AF65-F5344CB8AC3E}">
        <p14:creationId xmlns:p14="http://schemas.microsoft.com/office/powerpoint/2010/main" val="2155160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20</a:t>
            </a:fld>
            <a:endParaRPr lang="en-CA"/>
          </a:p>
        </p:txBody>
      </p:sp>
    </p:spTree>
    <p:extLst>
      <p:ext uri="{BB962C8B-B14F-4D97-AF65-F5344CB8AC3E}">
        <p14:creationId xmlns:p14="http://schemas.microsoft.com/office/powerpoint/2010/main" val="3416014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OS Dependent</a:t>
            </a:r>
            <a:br>
              <a:rPr lang="en-IN" sz="1200" b="1" kern="1200" dirty="0">
                <a:solidFill>
                  <a:schemeClr val="tx1"/>
                </a:solidFill>
                <a:effectLst/>
                <a:latin typeface="+mn-lt"/>
                <a:ea typeface="+mn-ea"/>
                <a:cs typeface="+mn-cs"/>
              </a:rPr>
            </a:br>
            <a:r>
              <a:rPr lang="en-IN" sz="1200" kern="1200" dirty="0">
                <a:solidFill>
                  <a:schemeClr val="tx1"/>
                </a:solidFill>
                <a:effectLst/>
                <a:latin typeface="+mn-lt"/>
                <a:ea typeface="+mn-ea"/>
                <a:cs typeface="+mn-cs"/>
              </a:rPr>
              <a:t>• Different deployment procedure and requirements for different OS. </a:t>
            </a:r>
          </a:p>
          <a:p>
            <a:r>
              <a:rPr lang="en-IN" sz="1200" b="1" kern="1200" dirty="0">
                <a:solidFill>
                  <a:schemeClr val="tx1"/>
                </a:solidFill>
                <a:effectLst/>
                <a:latin typeface="+mn-lt"/>
                <a:ea typeface="+mn-ea"/>
                <a:cs typeface="+mn-cs"/>
              </a:rPr>
              <a:t>Not-Scalable</a:t>
            </a:r>
            <a:br>
              <a:rPr lang="en-IN" sz="1200" b="1" kern="1200" dirty="0">
                <a:solidFill>
                  <a:schemeClr val="tx1"/>
                </a:solidFill>
                <a:effectLst/>
                <a:latin typeface="+mn-lt"/>
                <a:ea typeface="+mn-ea"/>
                <a:cs typeface="+mn-cs"/>
              </a:rPr>
            </a:br>
            <a:r>
              <a:rPr lang="en-IN" sz="1200" kern="1200" dirty="0">
                <a:solidFill>
                  <a:schemeClr val="tx1"/>
                </a:solidFill>
                <a:effectLst/>
                <a:latin typeface="+mn-lt"/>
                <a:ea typeface="+mn-ea"/>
                <a:cs typeface="+mn-cs"/>
              </a:rPr>
              <a:t>• Create more VMs ? </a:t>
            </a:r>
            <a:endParaRPr lang="en-IN" dirty="0">
              <a:effectLst/>
            </a:endParaRPr>
          </a:p>
          <a:p>
            <a:r>
              <a:rPr lang="en-IN" sz="1200" b="1" kern="1200" dirty="0">
                <a:solidFill>
                  <a:schemeClr val="tx1"/>
                </a:solidFill>
                <a:effectLst/>
                <a:latin typeface="+mn-lt"/>
                <a:ea typeface="+mn-ea"/>
                <a:cs typeface="+mn-cs"/>
              </a:rPr>
              <a:t>Not-Portable</a:t>
            </a:r>
            <a:br>
              <a:rPr lang="en-IN" sz="1200" b="1" kern="1200" dirty="0">
                <a:solidFill>
                  <a:schemeClr val="tx1"/>
                </a:solidFill>
                <a:effectLst/>
                <a:latin typeface="+mn-lt"/>
                <a:ea typeface="+mn-ea"/>
                <a:cs typeface="+mn-cs"/>
              </a:rPr>
            </a:br>
            <a:r>
              <a:rPr lang="en-IN" sz="1200" kern="1200" dirty="0">
                <a:solidFill>
                  <a:schemeClr val="tx1"/>
                </a:solidFill>
                <a:effectLst/>
                <a:latin typeface="+mn-lt"/>
                <a:ea typeface="+mn-ea"/>
                <a:cs typeface="+mn-cs"/>
              </a:rPr>
              <a:t>• Running the same procedure from starting again on the new machine ? </a:t>
            </a:r>
            <a:endParaRPr lang="en-IN" dirty="0">
              <a:effectLst/>
            </a:endParaRPr>
          </a:p>
          <a:p>
            <a:endParaRPr lang="en-IN" dirty="0">
              <a:effectLst/>
            </a:endParaRPr>
          </a:p>
        </p:txBody>
      </p:sp>
      <p:sp>
        <p:nvSpPr>
          <p:cNvPr id="4" name="Slide Number Placeholder 3"/>
          <p:cNvSpPr>
            <a:spLocks noGrp="1"/>
          </p:cNvSpPr>
          <p:nvPr>
            <p:ph type="sldNum" sz="quarter" idx="10"/>
          </p:nvPr>
        </p:nvSpPr>
        <p:spPr/>
        <p:txBody>
          <a:bodyPr/>
          <a:lstStyle/>
          <a:p>
            <a:fld id="{AC3EB0F1-6846-4EC4-A15D-9759BFF63409}" type="slidenum">
              <a:rPr lang="en-CA" smtClean="0"/>
              <a:t>2</a:t>
            </a:fld>
            <a:endParaRPr lang="en-CA"/>
          </a:p>
        </p:txBody>
      </p:sp>
    </p:spTree>
    <p:extLst>
      <p:ext uri="{BB962C8B-B14F-4D97-AF65-F5344CB8AC3E}">
        <p14:creationId xmlns:p14="http://schemas.microsoft.com/office/powerpoint/2010/main" val="3826204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kern="1200" dirty="0">
                <a:solidFill>
                  <a:schemeClr val="tx1"/>
                </a:solidFill>
                <a:effectLst/>
                <a:latin typeface="+mn-lt"/>
                <a:ea typeface="+mn-ea"/>
                <a:cs typeface="+mn-cs"/>
              </a:rPr>
              <a:t>What? </a:t>
            </a:r>
            <a:endParaRPr lang="en-IN" dirty="0">
              <a:effectLst/>
            </a:endParaRPr>
          </a:p>
          <a:p>
            <a:r>
              <a:rPr lang="en-IN" sz="1200" kern="1200" dirty="0">
                <a:solidFill>
                  <a:schemeClr val="tx1"/>
                </a:solidFill>
                <a:effectLst/>
                <a:latin typeface="+mn-lt"/>
                <a:ea typeface="+mn-ea"/>
                <a:cs typeface="+mn-cs"/>
              </a:rPr>
              <a:t>• is an OS-level virtualization method for deploying and running distributed applications without launching an entire VM for each application. </a:t>
            </a:r>
            <a:endParaRPr lang="en-IN" dirty="0">
              <a:effectLst/>
            </a:endParaRPr>
          </a:p>
          <a:p>
            <a:r>
              <a:rPr lang="en-IN" sz="1200" kern="1200" dirty="0">
                <a:solidFill>
                  <a:schemeClr val="tx1"/>
                </a:solidFill>
                <a:effectLst/>
                <a:latin typeface="+mn-lt"/>
                <a:ea typeface="+mn-ea"/>
                <a:cs typeface="+mn-cs"/>
              </a:rPr>
              <a:t>• share the same OS kernel as the host. </a:t>
            </a:r>
            <a:endParaRPr lang="en-IN" dirty="0">
              <a:effectLst/>
            </a:endParaRPr>
          </a:p>
          <a:p>
            <a:endParaRPr lang="en-CA" dirty="0"/>
          </a:p>
          <a:p>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3</a:t>
            </a:fld>
            <a:endParaRPr lang="en-CA"/>
          </a:p>
        </p:txBody>
      </p:sp>
    </p:spTree>
    <p:extLst>
      <p:ext uri="{BB962C8B-B14F-4D97-AF65-F5344CB8AC3E}">
        <p14:creationId xmlns:p14="http://schemas.microsoft.com/office/powerpoint/2010/main" val="3146334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4</a:t>
            </a:fld>
            <a:endParaRPr lang="en-CA"/>
          </a:p>
        </p:txBody>
      </p:sp>
    </p:spTree>
    <p:extLst>
      <p:ext uri="{BB962C8B-B14F-4D97-AF65-F5344CB8AC3E}">
        <p14:creationId xmlns:p14="http://schemas.microsoft.com/office/powerpoint/2010/main" val="358592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Docker is a tool that packages, provisions and runs containers independent of the OS. </a:t>
            </a:r>
            <a:endParaRPr lang="en-IN" dirty="0">
              <a:effectLst/>
            </a:endParaRPr>
          </a:p>
          <a:p>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5</a:t>
            </a:fld>
            <a:endParaRPr lang="en-CA"/>
          </a:p>
        </p:txBody>
      </p:sp>
    </p:spTree>
    <p:extLst>
      <p:ext uri="{BB962C8B-B14F-4D97-AF65-F5344CB8AC3E}">
        <p14:creationId xmlns:p14="http://schemas.microsoft.com/office/powerpoint/2010/main" val="206272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Docker is a tool that packages, provisions and runs containers independent of the OS. </a:t>
            </a:r>
            <a:endParaRPr lang="en-IN" dirty="0">
              <a:effectLst/>
            </a:endParaRPr>
          </a:p>
        </p:txBody>
      </p:sp>
      <p:sp>
        <p:nvSpPr>
          <p:cNvPr id="4" name="Slide Number Placeholder 3"/>
          <p:cNvSpPr>
            <a:spLocks noGrp="1"/>
          </p:cNvSpPr>
          <p:nvPr>
            <p:ph type="sldNum" sz="quarter" idx="10"/>
          </p:nvPr>
        </p:nvSpPr>
        <p:spPr/>
        <p:txBody>
          <a:bodyPr/>
          <a:lstStyle/>
          <a:p>
            <a:fld id="{AC3EB0F1-6846-4EC4-A15D-9759BFF63409}" type="slidenum">
              <a:rPr lang="en-CA" smtClean="0"/>
              <a:t>6</a:t>
            </a:fld>
            <a:endParaRPr lang="en-CA"/>
          </a:p>
        </p:txBody>
      </p:sp>
    </p:spTree>
    <p:extLst>
      <p:ext uri="{BB962C8B-B14F-4D97-AF65-F5344CB8AC3E}">
        <p14:creationId xmlns:p14="http://schemas.microsoft.com/office/powerpoint/2010/main" val="153729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7</a:t>
            </a:fld>
            <a:endParaRPr lang="en-CA"/>
          </a:p>
        </p:txBody>
      </p:sp>
    </p:spTree>
    <p:extLst>
      <p:ext uri="{BB962C8B-B14F-4D97-AF65-F5344CB8AC3E}">
        <p14:creationId xmlns:p14="http://schemas.microsoft.com/office/powerpoint/2010/main" val="795157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8</a:t>
            </a:fld>
            <a:endParaRPr lang="en-CA"/>
          </a:p>
        </p:txBody>
      </p:sp>
    </p:spTree>
    <p:extLst>
      <p:ext uri="{BB962C8B-B14F-4D97-AF65-F5344CB8AC3E}">
        <p14:creationId xmlns:p14="http://schemas.microsoft.com/office/powerpoint/2010/main" val="3050145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a:r>
            <a:r>
              <a:rPr lang="de-DE" sz="1200" b="0" i="0" u="none" strike="noStrike" kern="1200" baseline="0" dirty="0">
                <a:solidFill>
                  <a:schemeClr val="tx1"/>
                </a:solidFill>
                <a:latin typeface="+mn-lt"/>
                <a:ea typeface="+mn-ea"/>
                <a:cs typeface="+mn-cs"/>
              </a:rPr>
              <a:t>Cloud-based registry service </a:t>
            </a:r>
          </a:p>
          <a:p>
            <a:r>
              <a:rPr lang="en-US" sz="1200" b="0" i="0" u="none" strike="noStrike" kern="1200" baseline="0" dirty="0">
                <a:solidFill>
                  <a:schemeClr val="tx1"/>
                </a:solidFill>
                <a:latin typeface="+mn-lt"/>
                <a:ea typeface="+mn-ea"/>
                <a:cs typeface="+mn-cs"/>
              </a:rPr>
              <a:t>•Allows you to link to code repositories, build your images, stores manually pushed images, and links to Docker Cloud so you can deploy images to your hosts. </a:t>
            </a:r>
          </a:p>
          <a:p>
            <a:r>
              <a:rPr lang="en-US" sz="1200" b="0" i="0" u="none" strike="noStrike" kern="1200" baseline="0" dirty="0">
                <a:solidFill>
                  <a:schemeClr val="tx1"/>
                </a:solidFill>
                <a:latin typeface="+mn-lt"/>
                <a:ea typeface="+mn-ea"/>
                <a:cs typeface="+mn-cs"/>
              </a:rPr>
              <a:t>•It provides a centralized resource for container image discovery, distribution and management</a:t>
            </a:r>
          </a:p>
        </p:txBody>
      </p:sp>
      <p:sp>
        <p:nvSpPr>
          <p:cNvPr id="4" name="Slide Number Placeholder 3"/>
          <p:cNvSpPr>
            <a:spLocks noGrp="1"/>
          </p:cNvSpPr>
          <p:nvPr>
            <p:ph type="sldNum" sz="quarter" idx="10"/>
          </p:nvPr>
        </p:nvSpPr>
        <p:spPr/>
        <p:txBody>
          <a:bodyPr/>
          <a:lstStyle/>
          <a:p>
            <a:fld id="{AC3EB0F1-6846-4EC4-A15D-9759BFF63409}" type="slidenum">
              <a:rPr lang="en-CA" smtClean="0"/>
              <a:t>10</a:t>
            </a:fld>
            <a:endParaRPr lang="en-CA"/>
          </a:p>
        </p:txBody>
      </p:sp>
    </p:spTree>
    <p:extLst>
      <p:ext uri="{BB962C8B-B14F-4D97-AF65-F5344CB8AC3E}">
        <p14:creationId xmlns:p14="http://schemas.microsoft.com/office/powerpoint/2010/main" val="2179656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2543" y="2422224"/>
            <a:ext cx="4572000" cy="610801"/>
          </a:xfrm>
          <a:prstGeom prst="rect">
            <a:avLst/>
          </a:prstGeom>
        </p:spPr>
        <p:txBody>
          <a:bodyPr/>
          <a:lstStyle>
            <a:lvl1pPr marL="0" indent="0">
              <a:buNone/>
              <a:defRPr sz="4000" b="0">
                <a:solidFill>
                  <a:srgbClr val="FFFFFF"/>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5492" y="3059990"/>
            <a:ext cx="4572000" cy="487680"/>
          </a:xfrm>
          <a:prstGeom prst="rect">
            <a:avLst/>
          </a:prstGeom>
        </p:spPr>
        <p:txBody>
          <a:bodyPr/>
          <a:lstStyle>
            <a:lvl1pPr marL="0" indent="0">
              <a:buNone/>
              <a:defRPr sz="2400">
                <a:solidFill>
                  <a:srgbClr val="FFFFFF"/>
                </a:solidFill>
              </a:defRPr>
            </a:lvl1pPr>
          </a:lstStyle>
          <a:p>
            <a:pPr lvl="0"/>
            <a:r>
              <a:rPr lang="en-US" dirty="0"/>
              <a:t>Subtitle text</a:t>
            </a:r>
          </a:p>
        </p:txBody>
      </p:sp>
    </p:spTree>
    <p:extLst>
      <p:ext uri="{BB962C8B-B14F-4D97-AF65-F5344CB8AC3E}">
        <p14:creationId xmlns:p14="http://schemas.microsoft.com/office/powerpoint/2010/main" val="136269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ex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176211" y="689811"/>
            <a:ext cx="5775156" cy="4395535"/>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15" name="Text Placeholder 14"/>
          <p:cNvSpPr>
            <a:spLocks noGrp="1"/>
          </p:cNvSpPr>
          <p:nvPr>
            <p:ph type="body" sz="quarter" idx="12" hasCustomPrompt="1"/>
          </p:nvPr>
        </p:nvSpPr>
        <p:spPr>
          <a:xfrm>
            <a:off x="139700" y="3133912"/>
            <a:ext cx="5277830" cy="2460625"/>
          </a:xfrm>
          <a:prstGeom prst="rect">
            <a:avLst/>
          </a:prstGeom>
        </p:spPr>
        <p:txBody>
          <a:bodyPr/>
          <a:lstStyle>
            <a:lvl1pPr marL="0" indent="0">
              <a:buNone/>
              <a:defRPr sz="1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 Nam </a:t>
            </a:r>
            <a:r>
              <a:rPr lang="en-US" dirty="0" err="1"/>
              <a:t>urna</a:t>
            </a:r>
            <a:r>
              <a:rPr lang="en-US" dirty="0"/>
              <a:t> </a:t>
            </a:r>
            <a:r>
              <a:rPr lang="en-US" dirty="0" err="1"/>
              <a:t>arcu</a:t>
            </a:r>
            <a:r>
              <a:rPr lang="en-US" dirty="0"/>
              <a:t>, </a:t>
            </a:r>
            <a:r>
              <a:rPr lang="en-US" dirty="0" err="1"/>
              <a:t>scelerisque</a:t>
            </a:r>
            <a:r>
              <a:rPr lang="en-US" dirty="0"/>
              <a:t> in </a:t>
            </a:r>
            <a:r>
              <a:rPr lang="en-US" dirty="0" err="1"/>
              <a:t>felis</a:t>
            </a:r>
            <a:r>
              <a:rPr lang="en-US" dirty="0"/>
              <a:t> in, </a:t>
            </a:r>
            <a:r>
              <a:rPr lang="en-US" dirty="0" err="1"/>
              <a:t>lobortis</a:t>
            </a:r>
            <a:r>
              <a:rPr lang="en-US" dirty="0"/>
              <a:t> </a:t>
            </a:r>
            <a:r>
              <a:rPr lang="en-US" dirty="0" err="1"/>
              <a:t>tempor</a:t>
            </a:r>
            <a:r>
              <a:rPr lang="en-US" dirty="0"/>
              <a:t> </a:t>
            </a:r>
            <a:r>
              <a:rPr lang="en-US" dirty="0" err="1"/>
              <a:t>eros</a:t>
            </a:r>
            <a:r>
              <a:rPr lang="en-US" dirty="0"/>
              <a:t>. In </a:t>
            </a:r>
            <a:r>
              <a:rPr lang="en-US" dirty="0" err="1"/>
              <a:t>nec</a:t>
            </a:r>
            <a:r>
              <a:rPr lang="en-US" dirty="0"/>
              <a:t> </a:t>
            </a:r>
            <a:r>
              <a:rPr lang="en-US" dirty="0" err="1"/>
              <a:t>arcu</a:t>
            </a:r>
            <a:r>
              <a:rPr lang="en-US" dirty="0"/>
              <a:t> </a:t>
            </a:r>
            <a:r>
              <a:rPr lang="en-US" dirty="0" err="1"/>
              <a:t>purus</a:t>
            </a:r>
            <a:r>
              <a:rPr lang="en-US" dirty="0"/>
              <a:t>. </a:t>
            </a:r>
            <a:r>
              <a:rPr lang="en-US" dirty="0" err="1"/>
              <a:t>Etiam</a:t>
            </a:r>
            <a:r>
              <a:rPr lang="en-US" dirty="0"/>
              <a:t> id </a:t>
            </a:r>
            <a:r>
              <a:rPr lang="en-US" dirty="0" err="1"/>
              <a:t>laoreet</a:t>
            </a:r>
            <a:r>
              <a:rPr lang="en-US" dirty="0"/>
              <a:t> dolor. Nam </a:t>
            </a:r>
            <a:r>
              <a:rPr lang="en-US" dirty="0" err="1"/>
              <a:t>congue</a:t>
            </a:r>
            <a:r>
              <a:rPr lang="en-US" dirty="0"/>
              <a:t> </a:t>
            </a:r>
            <a:r>
              <a:rPr lang="en-US" dirty="0" err="1"/>
              <a:t>quis</a:t>
            </a:r>
            <a:r>
              <a:rPr lang="en-US" dirty="0"/>
              <a:t> quam </a:t>
            </a:r>
            <a:r>
              <a:rPr lang="en-US" dirty="0" err="1"/>
              <a:t>quis</a:t>
            </a:r>
            <a:r>
              <a:rPr lang="en-US" dirty="0"/>
              <a:t> </a:t>
            </a:r>
            <a:r>
              <a:rPr lang="en-US" dirty="0" err="1"/>
              <a:t>vehicula</a:t>
            </a:r>
            <a:r>
              <a:rPr lang="en-US" dirty="0"/>
              <a:t>. </a:t>
            </a:r>
            <a:r>
              <a:rPr lang="en-US" dirty="0" err="1"/>
              <a:t>Donec</a:t>
            </a:r>
            <a:r>
              <a:rPr lang="en-US" dirty="0"/>
              <a:t> </a:t>
            </a:r>
            <a:r>
              <a:rPr lang="en-US" dirty="0" err="1"/>
              <a:t>mollis</a:t>
            </a:r>
            <a:r>
              <a:rPr lang="en-US" dirty="0"/>
              <a:t> </a:t>
            </a:r>
            <a:r>
              <a:rPr lang="en-US" dirty="0" err="1"/>
              <a:t>augue</a:t>
            </a:r>
            <a:r>
              <a:rPr lang="en-US" dirty="0"/>
              <a:t> </a:t>
            </a:r>
            <a:r>
              <a:rPr lang="en-US" dirty="0" err="1"/>
              <a:t>lectus</a:t>
            </a:r>
            <a:r>
              <a:rPr lang="en-US" dirty="0"/>
              <a:t>, non </a:t>
            </a:r>
            <a:r>
              <a:rPr lang="en-US" dirty="0" err="1"/>
              <a:t>lobortis</a:t>
            </a:r>
            <a:r>
              <a:rPr lang="en-US" dirty="0"/>
              <a:t> </a:t>
            </a:r>
            <a:r>
              <a:rPr lang="en-US" dirty="0" err="1"/>
              <a:t>sapien</a:t>
            </a:r>
            <a:r>
              <a:rPr lang="en-US" dirty="0"/>
              <a:t> tempus a. </a:t>
            </a:r>
            <a:r>
              <a:rPr lang="en-US" dirty="0" err="1"/>
              <a:t>Nullam</a:t>
            </a:r>
            <a:r>
              <a:rPr lang="en-US" dirty="0"/>
              <a:t> et </a:t>
            </a:r>
            <a:r>
              <a:rPr lang="en-US" dirty="0" err="1"/>
              <a:t>rhoncus</a:t>
            </a:r>
            <a:r>
              <a:rPr lang="en-US" dirty="0"/>
              <a:t> </a:t>
            </a:r>
            <a:r>
              <a:rPr lang="en-US" dirty="0" err="1"/>
              <a:t>sapien</a:t>
            </a:r>
            <a:r>
              <a:rPr lang="en-US" dirty="0"/>
              <a:t>. </a:t>
            </a:r>
            <a:r>
              <a:rPr lang="en-US" dirty="0" err="1"/>
              <a:t>Aliquam</a:t>
            </a:r>
            <a:r>
              <a:rPr lang="en-US" dirty="0"/>
              <a:t> </a:t>
            </a:r>
            <a:r>
              <a:rPr lang="en-US" dirty="0" err="1"/>
              <a:t>sollicitudin</a:t>
            </a:r>
            <a:r>
              <a:rPr lang="en-US" dirty="0"/>
              <a:t> </a:t>
            </a:r>
            <a:r>
              <a:rPr lang="en-US" dirty="0" err="1"/>
              <a:t>mattis</a:t>
            </a:r>
            <a:r>
              <a:rPr lang="en-US" dirty="0"/>
              <a:t> </a:t>
            </a:r>
            <a:r>
              <a:rPr lang="en-US" dirty="0" err="1"/>
              <a:t>enim</a:t>
            </a:r>
            <a:r>
              <a:rPr lang="en-US" dirty="0"/>
              <a:t> </a:t>
            </a:r>
            <a:r>
              <a:rPr lang="en-US" dirty="0" err="1"/>
              <a:t>imperdiet</a:t>
            </a:r>
            <a:r>
              <a:rPr lang="en-US" dirty="0"/>
              <a:t> </a:t>
            </a:r>
            <a:r>
              <a:rPr lang="en-US" dirty="0" err="1"/>
              <a:t>porttitor</a:t>
            </a:r>
            <a:r>
              <a:rPr lang="en-US" dirty="0"/>
              <a:t>. </a:t>
            </a:r>
            <a:r>
              <a:rPr lang="en-US" dirty="0" err="1"/>
              <a:t>Sed</a:t>
            </a:r>
            <a:r>
              <a:rPr lang="en-US" dirty="0"/>
              <a:t> ac </a:t>
            </a:r>
            <a:r>
              <a:rPr lang="en-US" dirty="0" err="1"/>
              <a:t>viverra</a:t>
            </a:r>
            <a:r>
              <a:rPr lang="en-US" dirty="0"/>
              <a:t> mi. </a:t>
            </a:r>
            <a:r>
              <a:rPr lang="en-US" dirty="0" err="1"/>
              <a:t>Phasellus</a:t>
            </a:r>
            <a:r>
              <a:rPr lang="en-US" dirty="0"/>
              <a:t> </a:t>
            </a:r>
            <a:r>
              <a:rPr lang="en-US" dirty="0" err="1"/>
              <a:t>mauris</a:t>
            </a:r>
            <a:r>
              <a:rPr lang="en-US" dirty="0"/>
              <a:t> </a:t>
            </a:r>
            <a:r>
              <a:rPr lang="en-US" dirty="0" err="1"/>
              <a:t>eros</a:t>
            </a:r>
            <a:r>
              <a:rPr lang="en-US" dirty="0"/>
              <a:t>.</a:t>
            </a:r>
          </a:p>
          <a:p>
            <a:pPr lvl="0"/>
            <a:endParaRPr lang="en-US" dirty="0"/>
          </a:p>
          <a:p>
            <a:pPr lvl="0"/>
            <a:endParaRPr lang="en-US" dirty="0"/>
          </a:p>
        </p:txBody>
      </p:sp>
      <p:sp>
        <p:nvSpPr>
          <p:cNvPr id="17" name="Text Placeholder 16"/>
          <p:cNvSpPr>
            <a:spLocks noGrp="1"/>
          </p:cNvSpPr>
          <p:nvPr>
            <p:ph type="body" sz="quarter" idx="13" hasCustomPrompt="1"/>
          </p:nvPr>
        </p:nvSpPr>
        <p:spPr>
          <a:xfrm>
            <a:off x="139699" y="1976438"/>
            <a:ext cx="5277830" cy="1103312"/>
          </a:xfrm>
          <a:prstGeom prst="rect">
            <a:avLst/>
          </a:prstGeom>
        </p:spPr>
        <p:txBody>
          <a:bodyPr/>
          <a:lstStyle>
            <a:lvl1pPr marL="0" indent="0">
              <a:buNone/>
              <a:defRPr sz="2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a:t>
            </a:r>
          </a:p>
        </p:txBody>
      </p:sp>
    </p:spTree>
    <p:extLst>
      <p:ext uri="{BB962C8B-B14F-4D97-AF65-F5344CB8AC3E}">
        <p14:creationId xmlns:p14="http://schemas.microsoft.com/office/powerpoint/2010/main" val="352438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Bullets and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3" name="Text Placeholder 2"/>
          <p:cNvSpPr>
            <a:spLocks noGrp="1"/>
          </p:cNvSpPr>
          <p:nvPr>
            <p:ph type="body" sz="quarter" idx="10" hasCustomPrompt="1"/>
          </p:nvPr>
        </p:nvSpPr>
        <p:spPr>
          <a:xfrm>
            <a:off x="6837363" y="1892558"/>
            <a:ext cx="3730625" cy="2935287"/>
          </a:xfrm>
          <a:prstGeom prst="rect">
            <a:avLst/>
          </a:prstGeom>
        </p:spPr>
        <p:txBody>
          <a:bodyPr anchor="ctr"/>
          <a:lstStyle>
            <a:lvl1pPr marL="0" indent="0" algn="ctr">
              <a:buFont typeface="+mj-lt"/>
              <a:buNone/>
              <a:defRPr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Copy &amp; Paste Table</a:t>
            </a:r>
          </a:p>
        </p:txBody>
      </p:sp>
    </p:spTree>
    <p:extLst>
      <p:ext uri="{BB962C8B-B14F-4D97-AF65-F5344CB8AC3E}">
        <p14:creationId xmlns:p14="http://schemas.microsoft.com/office/powerpoint/2010/main" val="3954759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Card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754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Card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0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98816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A78E8-2B42-40DD-8602-604D2F71EC9C}" type="datetimeFigureOut">
              <a:rPr lang="en-US" smtClean="0"/>
              <a:t>6/13/18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493886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A78E8-2B42-40DD-8602-604D2F71EC9C}" type="datetimeFigureOut">
              <a:rPr lang="en-US" smtClean="0"/>
              <a:t>6/13/18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0630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838202" y="822754"/>
            <a:ext cx="10515600" cy="867935"/>
          </a:xfrm>
          <a:prstGeom prst="rect">
            <a:avLst/>
          </a:prstGeom>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22107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585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0584"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8016"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312201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1719"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359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999558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405919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v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356083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v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92902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v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bg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bg1"/>
                </a:solidFill>
              </a:defRPr>
            </a:lvl1pPr>
          </a:lstStyle>
          <a:p>
            <a:pPr lvl="0"/>
            <a:r>
              <a:rPr lang="en-US" dirty="0"/>
              <a:t>Subtitle text</a:t>
            </a:r>
          </a:p>
        </p:txBody>
      </p:sp>
    </p:spTree>
    <p:extLst>
      <p:ext uri="{BB962C8B-B14F-4D97-AF65-F5344CB8AC3E}">
        <p14:creationId xmlns:p14="http://schemas.microsoft.com/office/powerpoint/2010/main" val="44430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v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2733382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522" y="670419"/>
            <a:ext cx="6877529" cy="841883"/>
          </a:xfrm>
          <a:prstGeom prst="rect">
            <a:avLst/>
          </a:prstGeom>
        </p:spPr>
        <p:txBody>
          <a:bodyPr/>
          <a:lstStyle>
            <a:lvl1pPr>
              <a:defRPr sz="4400" baseline="0">
                <a:solidFill>
                  <a:schemeClr val="tx1"/>
                </a:solidFill>
              </a:defRPr>
            </a:lvl1pPr>
          </a:lstStyle>
          <a:p>
            <a:r>
              <a:rPr lang="en-US" dirty="0"/>
              <a:t>Page header</a:t>
            </a:r>
          </a:p>
        </p:txBody>
      </p:sp>
      <p:sp>
        <p:nvSpPr>
          <p:cNvPr id="4" name="Text Placeholder 3"/>
          <p:cNvSpPr>
            <a:spLocks noGrp="1"/>
          </p:cNvSpPr>
          <p:nvPr>
            <p:ph type="body" sz="quarter" idx="10" hasCustomPrompt="1"/>
          </p:nvPr>
        </p:nvSpPr>
        <p:spPr>
          <a:xfrm>
            <a:off x="137319" y="1512302"/>
            <a:ext cx="6657891" cy="4038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4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solidFill>
                  <a:srgbClr val="505050"/>
                </a:solidFill>
                <a:latin typeface="Segoe UI Light" charset="0"/>
                <a:ea typeface="Segoe UI" charset="0"/>
                <a:cs typeface="Segoe UI" charset="0"/>
              </a:rPr>
              <a:t>Lorem ipsum dolor sit </a:t>
            </a:r>
            <a:r>
              <a:rPr lang="en-US" dirty="0" err="1">
                <a:solidFill>
                  <a:srgbClr val="505050"/>
                </a:solidFill>
                <a:latin typeface="Segoe UI Light" charset="0"/>
                <a:ea typeface="Segoe UI" charset="0"/>
                <a:cs typeface="Segoe UI" charset="0"/>
              </a:rPr>
              <a:t>amet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consectetur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adipiscing</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elit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Sed</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feugiat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vel</a:t>
            </a:r>
            <a:r>
              <a:rPr lang="en-US" dirty="0">
                <a:solidFill>
                  <a:srgbClr val="505050"/>
                </a:solidFill>
                <a:latin typeface="Segoe UI Light" charset="0"/>
                <a:ea typeface="Segoe UI" charset="0"/>
                <a:cs typeface="Segoe UI" charset="0"/>
              </a:rPr>
              <a:t> lacus </a:t>
            </a:r>
            <a:r>
              <a:rPr lang="en-US" dirty="0" err="1">
                <a:solidFill>
                  <a:srgbClr val="505050"/>
                </a:solidFill>
                <a:latin typeface="Segoe UI Light" charset="0"/>
                <a:ea typeface="Segoe UI" charset="0"/>
                <a:cs typeface="Segoe UI" charset="0"/>
              </a:rPr>
              <a:t>ut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venenatis</a:t>
            </a:r>
            <a:r>
              <a:rPr lang="en-US" dirty="0">
                <a:solidFill>
                  <a:srgbClr val="505050"/>
                </a:solidFill>
                <a:latin typeface="Segoe UI Light" charset="0"/>
                <a:ea typeface="Segoe UI" charset="0"/>
                <a:cs typeface="Segoe UI" charset="0"/>
              </a:rPr>
              <a:t>. Nam </a:t>
            </a:r>
            <a:r>
              <a:rPr lang="en-US" dirty="0" err="1">
                <a:solidFill>
                  <a:srgbClr val="505050"/>
                </a:solidFill>
                <a:latin typeface="Segoe UI Light" charset="0"/>
                <a:ea typeface="Segoe UI" charset="0"/>
                <a:cs typeface="Segoe UI" charset="0"/>
              </a:rPr>
              <a:t>urna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scelerisque</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felis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tempor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eros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purus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Etiam</a:t>
            </a:r>
            <a:r>
              <a:rPr lang="en-US" dirty="0">
                <a:solidFill>
                  <a:srgbClr val="505050"/>
                </a:solidFill>
                <a:latin typeface="Segoe UI Light" charset="0"/>
                <a:ea typeface="Segoe UI" charset="0"/>
                <a:cs typeface="Segoe UI" charset="0"/>
              </a:rPr>
              <a:t> id </a:t>
            </a:r>
            <a:r>
              <a:rPr lang="en-US" dirty="0" err="1">
                <a:solidFill>
                  <a:srgbClr val="505050"/>
                </a:solidFill>
                <a:latin typeface="Segoe UI Light" charset="0"/>
                <a:ea typeface="Segoe UI" charset="0"/>
                <a:cs typeface="Segoe UI" charset="0"/>
              </a:rPr>
              <a:t>laoreet</a:t>
            </a:r>
            <a:r>
              <a:rPr lang="en-US" dirty="0">
                <a:solidFill>
                  <a:srgbClr val="505050"/>
                </a:solidFill>
                <a:latin typeface="Segoe UI Light" charset="0"/>
                <a:ea typeface="Segoe UI" charset="0"/>
                <a:cs typeface="Segoe UI" charset="0"/>
              </a:rPr>
              <a:t> dolor. Nam </a:t>
            </a:r>
            <a:r>
              <a:rPr lang="en-US" dirty="0" err="1">
                <a:solidFill>
                  <a:srgbClr val="505050"/>
                </a:solidFill>
                <a:latin typeface="Segoe UI Light" charset="0"/>
                <a:ea typeface="Segoe UI" charset="0"/>
                <a:cs typeface="Segoe UI" charset="0"/>
              </a:rPr>
              <a:t>congue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quam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vehicula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Donec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mollis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augue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lectus</a:t>
            </a:r>
            <a:r>
              <a:rPr lang="en-US" dirty="0">
                <a:solidFill>
                  <a:srgbClr val="505050"/>
                </a:solidFill>
                <a:latin typeface="Segoe UI Light" charset="0"/>
                <a:ea typeface="Segoe UI" charset="0"/>
                <a:cs typeface="Segoe UI" charset="0"/>
              </a:rPr>
              <a:t>, non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sapien</a:t>
            </a:r>
            <a:r>
              <a:rPr lang="en-US" dirty="0">
                <a:solidFill>
                  <a:srgbClr val="505050"/>
                </a:solidFill>
                <a:latin typeface="Segoe UI Light" charset="0"/>
                <a:ea typeface="Segoe UI" charset="0"/>
                <a:cs typeface="Segoe UI" charset="0"/>
              </a:rPr>
              <a:t> tempus a. </a:t>
            </a:r>
            <a:r>
              <a:rPr lang="en-US" dirty="0" err="1">
                <a:solidFill>
                  <a:srgbClr val="505050"/>
                </a:solidFill>
                <a:latin typeface="Segoe UI Light" charset="0"/>
                <a:ea typeface="Segoe UI" charset="0"/>
                <a:cs typeface="Segoe UI" charset="0"/>
              </a:rPr>
              <a:t>Nullam</a:t>
            </a:r>
            <a:r>
              <a:rPr lang="en-US" dirty="0">
                <a:solidFill>
                  <a:srgbClr val="505050"/>
                </a:solidFill>
                <a:latin typeface="Segoe UI Light" charset="0"/>
                <a:ea typeface="Segoe UI" charset="0"/>
                <a:cs typeface="Segoe UI" charset="0"/>
              </a:rPr>
              <a:t> et </a:t>
            </a:r>
            <a:r>
              <a:rPr lang="en-US" dirty="0" err="1">
                <a:solidFill>
                  <a:srgbClr val="505050"/>
                </a:solidFill>
                <a:latin typeface="Segoe UI Light" charset="0"/>
                <a:ea typeface="Segoe UI" charset="0"/>
                <a:cs typeface="Segoe UI" charset="0"/>
              </a:rPr>
              <a:t>rhoncus</a:t>
            </a:r>
            <a:r>
              <a:rPr lang="en-US" dirty="0">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420717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24181"/>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3" r:id="rId16"/>
    <p:sldLayoutId id="214748383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016" y="1822149"/>
            <a:ext cx="4572000" cy="610801"/>
          </a:xfrm>
        </p:spPr>
        <p:txBody>
          <a:bodyPr/>
          <a:lstStyle/>
          <a:p>
            <a:r>
              <a:rPr lang="en-CA" dirty="0"/>
              <a:t>The Magic of Docker and </a:t>
            </a:r>
            <a:r>
              <a:rPr lang="en-CA" dirty="0" err="1"/>
              <a:t>Microservices</a:t>
            </a:r>
            <a:endParaRPr lang="en-CA" dirty="0"/>
          </a:p>
          <a:p>
            <a:endParaRPr lang="en-CA" dirty="0"/>
          </a:p>
          <a:p>
            <a:endParaRPr lang="en-CA" dirty="0"/>
          </a:p>
        </p:txBody>
      </p:sp>
      <p:sp>
        <p:nvSpPr>
          <p:cNvPr id="3" name="Text Placeholder 2"/>
          <p:cNvSpPr>
            <a:spLocks noGrp="1"/>
          </p:cNvSpPr>
          <p:nvPr>
            <p:ph type="body" sz="quarter" idx="11"/>
          </p:nvPr>
        </p:nvSpPr>
        <p:spPr>
          <a:xfrm>
            <a:off x="128016" y="3786821"/>
            <a:ext cx="4572000" cy="487680"/>
          </a:xfrm>
        </p:spPr>
        <p:txBody>
          <a:bodyPr/>
          <a:lstStyle/>
          <a:p>
            <a:r>
              <a:rPr lang="en-CA" dirty="0"/>
              <a:t>Nitin </a:t>
            </a:r>
            <a:r>
              <a:rPr lang="en-CA" dirty="0" err="1"/>
              <a:t>Vashisth</a:t>
            </a:r>
            <a:endParaRPr lang="en-CA" dirty="0"/>
          </a:p>
          <a:p>
            <a:r>
              <a:rPr lang="en-CA" dirty="0"/>
              <a:t>Smith Agarwal</a:t>
            </a:r>
          </a:p>
        </p:txBody>
      </p:sp>
    </p:spTree>
    <p:extLst>
      <p:ext uri="{BB962C8B-B14F-4D97-AF65-F5344CB8AC3E}">
        <p14:creationId xmlns:p14="http://schemas.microsoft.com/office/powerpoint/2010/main" val="3857482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2" y="670419"/>
            <a:ext cx="11380628" cy="841883"/>
          </a:xfrm>
        </p:spPr>
        <p:txBody>
          <a:bodyPr/>
          <a:lstStyle/>
          <a:p>
            <a:r>
              <a:rPr lang="en-CA" dirty="0"/>
              <a:t>Docker Hub</a:t>
            </a:r>
          </a:p>
        </p:txBody>
      </p:sp>
      <p:pic>
        <p:nvPicPr>
          <p:cNvPr id="2" name="Picture 1">
            <a:extLst>
              <a:ext uri="{FF2B5EF4-FFF2-40B4-BE49-F238E27FC236}">
                <a16:creationId xmlns:a16="http://schemas.microsoft.com/office/drawing/2014/main" id="{F03C75F7-66F9-46CE-BCE5-3E5456333698}"/>
              </a:ext>
            </a:extLst>
          </p:cNvPr>
          <p:cNvPicPr>
            <a:picLocks noChangeAspect="1"/>
          </p:cNvPicPr>
          <p:nvPr/>
        </p:nvPicPr>
        <p:blipFill>
          <a:blip r:embed="rId3"/>
          <a:stretch>
            <a:fillRect/>
          </a:stretch>
        </p:blipFill>
        <p:spPr>
          <a:xfrm>
            <a:off x="364287" y="1745240"/>
            <a:ext cx="11281221" cy="3782724"/>
          </a:xfrm>
          <a:prstGeom prst="rect">
            <a:avLst/>
          </a:prstGeom>
        </p:spPr>
      </p:pic>
    </p:spTree>
    <p:extLst>
      <p:ext uri="{BB962C8B-B14F-4D97-AF65-F5344CB8AC3E}">
        <p14:creationId xmlns:p14="http://schemas.microsoft.com/office/powerpoint/2010/main" val="1209665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F918E-A8F7-A642-AC18-25CACA1CFD7F}"/>
              </a:ext>
            </a:extLst>
          </p:cNvPr>
          <p:cNvSpPr>
            <a:spLocks noGrp="1"/>
          </p:cNvSpPr>
          <p:nvPr>
            <p:ph type="title"/>
          </p:nvPr>
        </p:nvSpPr>
        <p:spPr>
          <a:xfrm>
            <a:off x="0" y="2628173"/>
            <a:ext cx="12192000" cy="841883"/>
          </a:xfrm>
        </p:spPr>
        <p:txBody>
          <a:bodyPr/>
          <a:lstStyle/>
          <a:p>
            <a:pPr algn="ctr"/>
            <a:r>
              <a:rPr lang="en-IN" dirty="0"/>
              <a:t>Docker Hands-on Demo </a:t>
            </a:r>
            <a:br>
              <a:rPr lang="en-IN" dirty="0"/>
            </a:br>
            <a:br>
              <a:rPr lang="en-IN" dirty="0"/>
            </a:br>
            <a:r>
              <a:rPr lang="en-IN" sz="2800" dirty="0"/>
              <a:t>https://</a:t>
            </a:r>
            <a:r>
              <a:rPr lang="en-IN" sz="2800" dirty="0" err="1"/>
              <a:t>github.com</a:t>
            </a:r>
            <a:r>
              <a:rPr lang="en-IN" sz="2800" dirty="0"/>
              <a:t>/</a:t>
            </a:r>
            <a:r>
              <a:rPr lang="en-IN" sz="2800" dirty="0" err="1"/>
              <a:t>nvnvashisth</a:t>
            </a:r>
            <a:r>
              <a:rPr lang="en-IN" sz="2800" dirty="0"/>
              <a:t>/Docker-Workshop/blob/master/</a:t>
            </a:r>
            <a:r>
              <a:rPr lang="en-IN" sz="2800" dirty="0" err="1"/>
              <a:t>README.md</a:t>
            </a:r>
            <a:br>
              <a:rPr lang="en-IN" dirty="0"/>
            </a:br>
            <a:endParaRPr lang="en-US" dirty="0"/>
          </a:p>
        </p:txBody>
      </p:sp>
    </p:spTree>
    <p:extLst>
      <p:ext uri="{BB962C8B-B14F-4D97-AF65-F5344CB8AC3E}">
        <p14:creationId xmlns:p14="http://schemas.microsoft.com/office/powerpoint/2010/main" val="3521124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000" dirty="0"/>
              <a:t>Monolithic Architecture</a:t>
            </a:r>
          </a:p>
        </p:txBody>
      </p:sp>
      <p:pic>
        <p:nvPicPr>
          <p:cNvPr id="3" name="Picture 2">
            <a:extLst>
              <a:ext uri="{FF2B5EF4-FFF2-40B4-BE49-F238E27FC236}">
                <a16:creationId xmlns:a16="http://schemas.microsoft.com/office/drawing/2014/main" id="{0FF93A48-6F8D-4D66-84AA-5ED443934DFE}"/>
              </a:ext>
            </a:extLst>
          </p:cNvPr>
          <p:cNvPicPr>
            <a:picLocks noChangeAspect="1"/>
          </p:cNvPicPr>
          <p:nvPr/>
        </p:nvPicPr>
        <p:blipFill>
          <a:blip r:embed="rId3"/>
          <a:stretch>
            <a:fillRect/>
          </a:stretch>
        </p:blipFill>
        <p:spPr>
          <a:xfrm>
            <a:off x="2199145" y="1512302"/>
            <a:ext cx="9569811" cy="3915508"/>
          </a:xfrm>
          <a:prstGeom prst="rect">
            <a:avLst/>
          </a:prstGeom>
        </p:spPr>
      </p:pic>
    </p:spTree>
    <p:extLst>
      <p:ext uri="{BB962C8B-B14F-4D97-AF65-F5344CB8AC3E}">
        <p14:creationId xmlns:p14="http://schemas.microsoft.com/office/powerpoint/2010/main" val="3359036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46304" y="605950"/>
            <a:ext cx="4572000" cy="610801"/>
          </a:xfrm>
        </p:spPr>
        <p:txBody>
          <a:bodyPr/>
          <a:lstStyle/>
          <a:p>
            <a:r>
              <a:rPr lang="en-CA" dirty="0"/>
              <a:t>Disadvantage</a:t>
            </a:r>
          </a:p>
          <a:p>
            <a:endParaRPr lang="en-CA" dirty="0"/>
          </a:p>
        </p:txBody>
      </p:sp>
      <p:sp>
        <p:nvSpPr>
          <p:cNvPr id="3" name="Text Placeholder 2"/>
          <p:cNvSpPr>
            <a:spLocks noGrp="1"/>
          </p:cNvSpPr>
          <p:nvPr>
            <p:ph type="body" sz="quarter" idx="11"/>
          </p:nvPr>
        </p:nvSpPr>
        <p:spPr>
          <a:xfrm>
            <a:off x="233985" y="1431606"/>
            <a:ext cx="4851581" cy="487680"/>
          </a:xfrm>
        </p:spPr>
        <p:txBody>
          <a:bodyPr/>
          <a:lstStyle/>
          <a:p>
            <a:pPr marL="457200" indent="-457200">
              <a:buAutoNum type="arabicPeriod"/>
            </a:pPr>
            <a:r>
              <a:rPr lang="en-CA" dirty="0"/>
              <a:t>Too large and Complex</a:t>
            </a:r>
          </a:p>
          <a:p>
            <a:pPr marL="457200" indent="-457200">
              <a:buAutoNum type="arabicPeriod"/>
            </a:pPr>
            <a:r>
              <a:rPr lang="en-CA" dirty="0"/>
              <a:t>Limitation in size and complexity</a:t>
            </a:r>
          </a:p>
          <a:p>
            <a:pPr marL="457200" indent="-457200">
              <a:buAutoNum type="arabicPeriod"/>
            </a:pPr>
            <a:r>
              <a:rPr lang="en-CA" dirty="0"/>
              <a:t>Slow start time</a:t>
            </a:r>
          </a:p>
          <a:p>
            <a:pPr marL="457200" indent="-457200">
              <a:buAutoNum type="arabicPeriod"/>
            </a:pPr>
            <a:r>
              <a:rPr lang="en-CA" dirty="0"/>
              <a:t>Re-deployment of complete application on update</a:t>
            </a:r>
          </a:p>
          <a:p>
            <a:pPr marL="457200" indent="-457200">
              <a:buAutoNum type="arabicPeriod"/>
            </a:pPr>
            <a:r>
              <a:rPr lang="en-CA" dirty="0"/>
              <a:t>Difficult in scaling</a:t>
            </a:r>
          </a:p>
          <a:p>
            <a:pPr marL="457200" indent="-457200">
              <a:buAutoNum type="arabicPeriod"/>
            </a:pPr>
            <a:r>
              <a:rPr lang="en-CA" dirty="0"/>
              <a:t>Reliability</a:t>
            </a:r>
          </a:p>
        </p:txBody>
      </p:sp>
    </p:spTree>
    <p:extLst>
      <p:ext uri="{BB962C8B-B14F-4D97-AF65-F5344CB8AC3E}">
        <p14:creationId xmlns:p14="http://schemas.microsoft.com/office/powerpoint/2010/main" val="3002512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74DC0E-972A-475B-8B7E-8D4DF40EF39A}"/>
              </a:ext>
            </a:extLst>
          </p:cNvPr>
          <p:cNvSpPr>
            <a:spLocks noGrp="1"/>
          </p:cNvSpPr>
          <p:nvPr>
            <p:ph type="body" sz="quarter" idx="10"/>
          </p:nvPr>
        </p:nvSpPr>
        <p:spPr>
          <a:xfrm>
            <a:off x="128015" y="2131279"/>
            <a:ext cx="7810639" cy="610801"/>
          </a:xfrm>
        </p:spPr>
        <p:txBody>
          <a:bodyPr/>
          <a:lstStyle/>
          <a:p>
            <a:r>
              <a:rPr lang="de-DE" dirty="0"/>
              <a:t>How can we solve these problems?</a:t>
            </a:r>
          </a:p>
        </p:txBody>
      </p:sp>
    </p:spTree>
    <p:extLst>
      <p:ext uri="{BB962C8B-B14F-4D97-AF65-F5344CB8AC3E}">
        <p14:creationId xmlns:p14="http://schemas.microsoft.com/office/powerpoint/2010/main" val="723674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53067" y="342904"/>
            <a:ext cx="6084895" cy="610801"/>
          </a:xfrm>
        </p:spPr>
        <p:txBody>
          <a:bodyPr/>
          <a:lstStyle/>
          <a:p>
            <a:r>
              <a:rPr lang="de-DE" dirty="0"/>
              <a:t>Microservice Architecture</a:t>
            </a:r>
          </a:p>
          <a:p>
            <a:endParaRPr lang="en-CA" dirty="0"/>
          </a:p>
        </p:txBody>
      </p:sp>
      <p:pic>
        <p:nvPicPr>
          <p:cNvPr id="2" name="Picture 1">
            <a:extLst>
              <a:ext uri="{FF2B5EF4-FFF2-40B4-BE49-F238E27FC236}">
                <a16:creationId xmlns:a16="http://schemas.microsoft.com/office/drawing/2014/main" id="{430FF8AA-CCCE-4CD7-A2B9-7B80CE0DA270}"/>
              </a:ext>
            </a:extLst>
          </p:cNvPr>
          <p:cNvPicPr>
            <a:picLocks noChangeAspect="1"/>
          </p:cNvPicPr>
          <p:nvPr/>
        </p:nvPicPr>
        <p:blipFill>
          <a:blip r:embed="rId3"/>
          <a:stretch>
            <a:fillRect/>
          </a:stretch>
        </p:blipFill>
        <p:spPr>
          <a:xfrm>
            <a:off x="521134" y="1385626"/>
            <a:ext cx="7814757" cy="3850253"/>
          </a:xfrm>
          <a:prstGeom prst="rect">
            <a:avLst/>
          </a:prstGeom>
        </p:spPr>
      </p:pic>
    </p:spTree>
    <p:extLst>
      <p:ext uri="{BB962C8B-B14F-4D97-AF65-F5344CB8AC3E}">
        <p14:creationId xmlns:p14="http://schemas.microsoft.com/office/powerpoint/2010/main" val="32952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3985" y="266506"/>
            <a:ext cx="11380628" cy="841883"/>
          </a:xfrm>
        </p:spPr>
        <p:txBody>
          <a:bodyPr/>
          <a:lstStyle/>
          <a:p>
            <a:r>
              <a:rPr lang="en-CA" sz="4000" dirty="0"/>
              <a:t>Benefits of </a:t>
            </a:r>
            <a:r>
              <a:rPr lang="en-CA" sz="4000" dirty="0" err="1"/>
              <a:t>Microservices</a:t>
            </a:r>
            <a:r>
              <a:rPr lang="en-CA" sz="4000" dirty="0"/>
              <a:t> Architecture</a:t>
            </a:r>
          </a:p>
        </p:txBody>
      </p:sp>
      <p:sp>
        <p:nvSpPr>
          <p:cNvPr id="3" name="Text Placeholder 2">
            <a:extLst>
              <a:ext uri="{FF2B5EF4-FFF2-40B4-BE49-F238E27FC236}">
                <a16:creationId xmlns:a16="http://schemas.microsoft.com/office/drawing/2014/main" id="{802D6EE9-CF9E-3A40-AF6A-AB1CF0297151}"/>
              </a:ext>
            </a:extLst>
          </p:cNvPr>
          <p:cNvSpPr txBox="1">
            <a:spLocks/>
          </p:cNvSpPr>
          <p:nvPr/>
        </p:nvSpPr>
        <p:spPr>
          <a:xfrm>
            <a:off x="233985" y="1431606"/>
            <a:ext cx="4851581" cy="48768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IN" dirty="0"/>
              <a:t>Easier to understand and maintain </a:t>
            </a:r>
          </a:p>
          <a:p>
            <a:r>
              <a:rPr lang="en-IN" dirty="0"/>
              <a:t>Independence of Service </a:t>
            </a:r>
          </a:p>
          <a:p>
            <a:r>
              <a:rPr lang="en-IN" dirty="0"/>
              <a:t>No Barrier on Adopting New Technologies </a:t>
            </a:r>
          </a:p>
          <a:p>
            <a:r>
              <a:rPr lang="en-IN" dirty="0"/>
              <a:t>Independent Service Deployment </a:t>
            </a:r>
          </a:p>
          <a:p>
            <a:r>
              <a:rPr lang="en-IN" dirty="0"/>
              <a:t>Easy Scaling </a:t>
            </a:r>
          </a:p>
          <a:p>
            <a:pPr marL="0" indent="0">
              <a:buNone/>
            </a:pPr>
            <a:endParaRPr lang="en-CA" dirty="0"/>
          </a:p>
        </p:txBody>
      </p:sp>
    </p:spTree>
    <p:extLst>
      <p:ext uri="{BB962C8B-B14F-4D97-AF65-F5344CB8AC3E}">
        <p14:creationId xmlns:p14="http://schemas.microsoft.com/office/powerpoint/2010/main" val="688867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015" y="2422224"/>
            <a:ext cx="8816693" cy="610801"/>
          </a:xfrm>
        </p:spPr>
        <p:txBody>
          <a:bodyPr/>
          <a:lstStyle/>
          <a:p>
            <a:r>
              <a:rPr lang="en-CA" dirty="0"/>
              <a:t>Demo</a:t>
            </a:r>
          </a:p>
          <a:p>
            <a:endParaRPr lang="en-CA" dirty="0"/>
          </a:p>
          <a:p>
            <a:r>
              <a:rPr lang="en-CA" sz="2400" dirty="0"/>
              <a:t>https://</a:t>
            </a:r>
            <a:r>
              <a:rPr lang="en-CA" sz="2400" dirty="0" err="1"/>
              <a:t>github.com</a:t>
            </a:r>
            <a:r>
              <a:rPr lang="en-CA" sz="2400" dirty="0"/>
              <a:t>/</a:t>
            </a:r>
            <a:r>
              <a:rPr lang="en-CA" sz="2400" dirty="0" err="1"/>
              <a:t>nvnvashisth</a:t>
            </a:r>
            <a:r>
              <a:rPr lang="en-CA" sz="2400" dirty="0"/>
              <a:t>/Docker-Workshop/blob/master/</a:t>
            </a:r>
            <a:r>
              <a:rPr lang="en-CA" sz="2400" dirty="0" err="1"/>
              <a:t>README.md</a:t>
            </a:r>
            <a:endParaRPr lang="en-CA" sz="2400" dirty="0"/>
          </a:p>
        </p:txBody>
      </p:sp>
    </p:spTree>
    <p:extLst>
      <p:ext uri="{BB962C8B-B14F-4D97-AF65-F5344CB8AC3E}">
        <p14:creationId xmlns:p14="http://schemas.microsoft.com/office/powerpoint/2010/main" val="720498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8B5BB0-8A58-4F0C-AD19-47112F67EC50}"/>
              </a:ext>
            </a:extLst>
          </p:cNvPr>
          <p:cNvSpPr>
            <a:spLocks noGrp="1"/>
          </p:cNvSpPr>
          <p:nvPr>
            <p:ph type="title"/>
          </p:nvPr>
        </p:nvSpPr>
        <p:spPr/>
        <p:txBody>
          <a:bodyPr/>
          <a:lstStyle/>
          <a:p>
            <a:r>
              <a:rPr lang="de-DE" dirty="0"/>
              <a:t>Big </a:t>
            </a:r>
            <a:r>
              <a:rPr lang="de-DE" dirty="0" err="1"/>
              <a:t>overview</a:t>
            </a:r>
            <a:r>
              <a:rPr lang="de-DE" dirty="0"/>
              <a:t> </a:t>
            </a:r>
            <a:r>
              <a:rPr lang="de-DE" dirty="0" err="1"/>
              <a:t>of</a:t>
            </a:r>
            <a:r>
              <a:rPr lang="de-DE" dirty="0"/>
              <a:t> </a:t>
            </a:r>
            <a:r>
              <a:rPr lang="de-DE" dirty="0" err="1"/>
              <a:t>our</a:t>
            </a:r>
            <a:r>
              <a:rPr lang="de-DE" dirty="0"/>
              <a:t> </a:t>
            </a:r>
            <a:r>
              <a:rPr lang="de-DE" dirty="0" err="1"/>
              <a:t>exercise</a:t>
            </a:r>
            <a:br>
              <a:rPr lang="de-DE" dirty="0"/>
            </a:br>
            <a:br>
              <a:rPr lang="de-DE" dirty="0"/>
            </a:br>
            <a:endParaRPr lang="de-DE" dirty="0"/>
          </a:p>
        </p:txBody>
      </p:sp>
      <p:pic>
        <p:nvPicPr>
          <p:cNvPr id="7" name="Picture 6">
            <a:extLst>
              <a:ext uri="{FF2B5EF4-FFF2-40B4-BE49-F238E27FC236}">
                <a16:creationId xmlns:a16="http://schemas.microsoft.com/office/drawing/2014/main" id="{5CB531C9-0A6D-4D31-A36E-79B5827CD7EE}"/>
              </a:ext>
            </a:extLst>
          </p:cNvPr>
          <p:cNvPicPr>
            <a:picLocks noChangeAspect="1"/>
          </p:cNvPicPr>
          <p:nvPr/>
        </p:nvPicPr>
        <p:blipFill>
          <a:blip r:embed="rId3"/>
          <a:stretch>
            <a:fillRect/>
          </a:stretch>
        </p:blipFill>
        <p:spPr>
          <a:xfrm>
            <a:off x="130318" y="700087"/>
            <a:ext cx="11515725" cy="5457825"/>
          </a:xfrm>
          <a:prstGeom prst="rect">
            <a:avLst/>
          </a:prstGeom>
        </p:spPr>
      </p:pic>
    </p:spTree>
    <p:extLst>
      <p:ext uri="{BB962C8B-B14F-4D97-AF65-F5344CB8AC3E}">
        <p14:creationId xmlns:p14="http://schemas.microsoft.com/office/powerpoint/2010/main" val="4030714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10A814-7A27-4256-A3A4-0A744D28EB32}"/>
              </a:ext>
            </a:extLst>
          </p:cNvPr>
          <p:cNvPicPr>
            <a:picLocks noChangeAspect="1"/>
          </p:cNvPicPr>
          <p:nvPr/>
        </p:nvPicPr>
        <p:blipFill>
          <a:blip r:embed="rId3"/>
          <a:stretch>
            <a:fillRect/>
          </a:stretch>
        </p:blipFill>
        <p:spPr>
          <a:xfrm>
            <a:off x="188333" y="324283"/>
            <a:ext cx="4300539" cy="5855065"/>
          </a:xfrm>
          <a:prstGeom prst="rect">
            <a:avLst/>
          </a:prstGeom>
        </p:spPr>
      </p:pic>
      <p:sp>
        <p:nvSpPr>
          <p:cNvPr id="5" name="Title 3">
            <a:extLst>
              <a:ext uri="{FF2B5EF4-FFF2-40B4-BE49-F238E27FC236}">
                <a16:creationId xmlns:a16="http://schemas.microsoft.com/office/drawing/2014/main" id="{0D53E5DC-6D81-4BCE-9D72-83A1382A2615}"/>
              </a:ext>
            </a:extLst>
          </p:cNvPr>
          <p:cNvSpPr>
            <a:spLocks noGrp="1"/>
          </p:cNvSpPr>
          <p:nvPr>
            <p:ph type="title"/>
          </p:nvPr>
        </p:nvSpPr>
        <p:spPr>
          <a:xfrm>
            <a:off x="4391889" y="2119745"/>
            <a:ext cx="6109856" cy="611757"/>
          </a:xfrm>
        </p:spPr>
        <p:txBody>
          <a:bodyPr/>
          <a:lstStyle/>
          <a:p>
            <a:r>
              <a:rPr lang="en-CA" dirty="0">
                <a:sym typeface="Wingdings" panose="05000000000000000000" pitchFamily="2" charset="2"/>
              </a:rPr>
              <a:t></a:t>
            </a:r>
            <a:r>
              <a:rPr lang="en-CA" dirty="0"/>
              <a:t> Directory structure</a:t>
            </a:r>
          </a:p>
        </p:txBody>
      </p:sp>
    </p:spTree>
    <p:extLst>
      <p:ext uri="{BB962C8B-B14F-4D97-AF65-F5344CB8AC3E}">
        <p14:creationId xmlns:p14="http://schemas.microsoft.com/office/powerpoint/2010/main" val="389823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2" y="670419"/>
            <a:ext cx="11534493" cy="841883"/>
          </a:xfrm>
        </p:spPr>
        <p:txBody>
          <a:bodyPr/>
          <a:lstStyle/>
          <a:p>
            <a:r>
              <a:rPr lang="en-CA" dirty="0"/>
              <a:t>Problem with regular deployment of application ?</a:t>
            </a:r>
            <a:br>
              <a:rPr lang="en-CA" dirty="0"/>
            </a:br>
            <a:br>
              <a:rPr lang="en-CA" dirty="0"/>
            </a:br>
            <a:r>
              <a:rPr lang="en-CA" dirty="0"/>
              <a:t>1. OS Dependent</a:t>
            </a:r>
            <a:br>
              <a:rPr lang="en-CA" dirty="0"/>
            </a:br>
            <a:r>
              <a:rPr lang="en-CA" dirty="0"/>
              <a:t>2. Not Scalable</a:t>
            </a:r>
            <a:br>
              <a:rPr lang="en-CA" dirty="0"/>
            </a:br>
            <a:r>
              <a:rPr lang="en-CA" dirty="0"/>
              <a:t>3. Not Portable</a:t>
            </a:r>
            <a:br>
              <a:rPr lang="en-CA" dirty="0"/>
            </a:br>
            <a:r>
              <a:rPr lang="en-CA" dirty="0"/>
              <a:t>4. Lot more …</a:t>
            </a:r>
          </a:p>
        </p:txBody>
      </p:sp>
    </p:spTree>
    <p:extLst>
      <p:ext uri="{BB962C8B-B14F-4D97-AF65-F5344CB8AC3E}">
        <p14:creationId xmlns:p14="http://schemas.microsoft.com/office/powerpoint/2010/main" val="63497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633" y="351764"/>
            <a:ext cx="6306804" cy="841883"/>
          </a:xfrm>
        </p:spPr>
        <p:txBody>
          <a:bodyPr/>
          <a:lstStyle/>
          <a:p>
            <a:r>
              <a:rPr lang="en-US" dirty="0"/>
              <a:t>Implement now !</a:t>
            </a:r>
          </a:p>
        </p:txBody>
      </p:sp>
      <p:sp>
        <p:nvSpPr>
          <p:cNvPr id="5" name="TextBox 4">
            <a:extLst>
              <a:ext uri="{FF2B5EF4-FFF2-40B4-BE49-F238E27FC236}">
                <a16:creationId xmlns:a16="http://schemas.microsoft.com/office/drawing/2014/main" id="{3DC3186A-6747-495C-A201-32FF2663F22A}"/>
              </a:ext>
            </a:extLst>
          </p:cNvPr>
          <p:cNvSpPr txBox="1"/>
          <p:nvPr/>
        </p:nvSpPr>
        <p:spPr>
          <a:xfrm>
            <a:off x="286633" y="1193647"/>
            <a:ext cx="11004822" cy="4154984"/>
          </a:xfrm>
          <a:prstGeom prst="rect">
            <a:avLst/>
          </a:prstGeom>
          <a:noFill/>
        </p:spPr>
        <p:txBody>
          <a:bodyPr wrap="square" rtlCol="0">
            <a:spAutoFit/>
          </a:bodyPr>
          <a:lstStyle/>
          <a:p>
            <a:pPr marL="342900" indent="-342900">
              <a:buAutoNum type="arabicPeriod"/>
            </a:pPr>
            <a:r>
              <a:rPr lang="de-DE" dirty="0"/>
              <a:t>Complete the microservice product description service (to get product name and URL) and product price service (to get the product price)</a:t>
            </a:r>
          </a:p>
          <a:p>
            <a:endParaRPr lang="de-DE" dirty="0"/>
          </a:p>
          <a:p>
            <a:r>
              <a:rPr lang="de-DE" dirty="0"/>
              <a:t>2. Files which need to be completed</a:t>
            </a:r>
          </a:p>
          <a:p>
            <a:endParaRPr lang="de-DE" dirty="0"/>
          </a:p>
          <a:p>
            <a:pPr marL="342900" indent="-342900">
              <a:buFont typeface="+mj-lt"/>
              <a:buAutoNum type="alphaLcParenR"/>
            </a:pPr>
            <a:r>
              <a:rPr lang="de-DE" dirty="0"/>
              <a:t>product-price-service/product_price.js</a:t>
            </a:r>
          </a:p>
          <a:p>
            <a:pPr marL="342900" indent="-342900">
              <a:buFont typeface="+mj-lt"/>
              <a:buAutoNum type="alphaLcParenR"/>
            </a:pPr>
            <a:r>
              <a:rPr lang="de-DE" dirty="0"/>
              <a:t>server/services/product_price.js</a:t>
            </a:r>
          </a:p>
          <a:p>
            <a:pPr marL="342900" indent="-342900">
              <a:buFont typeface="+mj-lt"/>
              <a:buAutoNum type="alphaLcParenR"/>
            </a:pPr>
            <a:r>
              <a:rPr lang="de-DE" dirty="0"/>
              <a:t>product-descp-service/product_descp.js</a:t>
            </a:r>
          </a:p>
          <a:p>
            <a:pPr marL="342900" indent="-342900">
              <a:buFont typeface="+mj-lt"/>
              <a:buAutoNum type="alphaLcParenR"/>
            </a:pPr>
            <a:r>
              <a:rPr lang="fr-FR" dirty="0"/>
              <a:t>server/services/product_descp.js</a:t>
            </a:r>
          </a:p>
          <a:p>
            <a:pPr marL="342900" indent="-342900">
              <a:buFont typeface="+mj-lt"/>
              <a:buAutoNum type="alphaLcParenR"/>
            </a:pPr>
            <a:r>
              <a:rPr lang="de-DE" dirty="0"/>
              <a:t>docker-compose.yml(</a:t>
            </a:r>
            <a:r>
              <a:rPr lang="de-DE" dirty="0" err="1"/>
              <a:t>addyourdockerhubid</a:t>
            </a:r>
            <a:r>
              <a:rPr lang="de-DE" dirty="0"/>
              <a:t>)</a:t>
            </a:r>
          </a:p>
          <a:p>
            <a:pPr marL="342900" indent="-342900">
              <a:buFont typeface="+mj-lt"/>
              <a:buAutoNum type="alphaLcParenR"/>
            </a:pPr>
            <a:endParaRPr lang="de-DE" dirty="0"/>
          </a:p>
          <a:p>
            <a:pPr marL="342900" indent="-342900">
              <a:buFont typeface="+mj-lt"/>
              <a:buAutoNum type="alphaLcParenR"/>
            </a:pPr>
            <a:endParaRPr lang="de-DE" sz="2400" dirty="0"/>
          </a:p>
          <a:p>
            <a:r>
              <a:rPr lang="de-DE" sz="2400" dirty="0"/>
              <a:t>https://</a:t>
            </a:r>
            <a:r>
              <a:rPr lang="de-DE" sz="2400" dirty="0" err="1"/>
              <a:t>github.com</a:t>
            </a:r>
            <a:r>
              <a:rPr lang="de-DE" sz="2400" dirty="0"/>
              <a:t>/</a:t>
            </a:r>
            <a:r>
              <a:rPr lang="de-DE" sz="2400" dirty="0" err="1"/>
              <a:t>nvnvashisth</a:t>
            </a:r>
            <a:r>
              <a:rPr lang="de-DE" sz="2400" dirty="0"/>
              <a:t>/Docker-Workshop/</a:t>
            </a:r>
            <a:r>
              <a:rPr lang="de-DE" sz="2400" dirty="0" err="1"/>
              <a:t>blob</a:t>
            </a:r>
            <a:r>
              <a:rPr lang="de-DE" sz="2400" dirty="0"/>
              <a:t>/</a:t>
            </a:r>
            <a:r>
              <a:rPr lang="de-DE" sz="2400" dirty="0" err="1"/>
              <a:t>master</a:t>
            </a:r>
            <a:r>
              <a:rPr lang="de-DE" sz="2400" dirty="0"/>
              <a:t>/</a:t>
            </a:r>
            <a:r>
              <a:rPr lang="de-DE" sz="2400" dirty="0" err="1"/>
              <a:t>README.md</a:t>
            </a:r>
            <a:endParaRPr lang="de-DE" sz="2400" dirty="0"/>
          </a:p>
          <a:p>
            <a:endParaRPr lang="de-DE" dirty="0"/>
          </a:p>
        </p:txBody>
      </p:sp>
    </p:spTree>
    <p:extLst>
      <p:ext uri="{BB962C8B-B14F-4D97-AF65-F5344CB8AC3E}">
        <p14:creationId xmlns:p14="http://schemas.microsoft.com/office/powerpoint/2010/main" val="2485078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Containerization</a:t>
            </a:r>
            <a:br>
              <a:rPr lang="en-CA" dirty="0"/>
            </a:br>
            <a:endParaRPr lang="en-CA" dirty="0"/>
          </a:p>
        </p:txBody>
      </p:sp>
      <p:pic>
        <p:nvPicPr>
          <p:cNvPr id="3" name="Picture 2">
            <a:extLst>
              <a:ext uri="{FF2B5EF4-FFF2-40B4-BE49-F238E27FC236}">
                <a16:creationId xmlns:a16="http://schemas.microsoft.com/office/drawing/2014/main" id="{539D141F-3DB2-4CDA-8DDC-F2A71644C778}"/>
              </a:ext>
            </a:extLst>
          </p:cNvPr>
          <p:cNvPicPr>
            <a:picLocks noChangeAspect="1"/>
          </p:cNvPicPr>
          <p:nvPr/>
        </p:nvPicPr>
        <p:blipFill>
          <a:blip r:embed="rId3"/>
          <a:stretch>
            <a:fillRect/>
          </a:stretch>
        </p:blipFill>
        <p:spPr>
          <a:xfrm>
            <a:off x="620429" y="1604962"/>
            <a:ext cx="9848850" cy="3648075"/>
          </a:xfrm>
          <a:prstGeom prst="rect">
            <a:avLst/>
          </a:prstGeom>
        </p:spPr>
      </p:pic>
    </p:spTree>
    <p:extLst>
      <p:ext uri="{BB962C8B-B14F-4D97-AF65-F5344CB8AC3E}">
        <p14:creationId xmlns:p14="http://schemas.microsoft.com/office/powerpoint/2010/main" val="136437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292" y="2587117"/>
            <a:ext cx="9663780" cy="841883"/>
          </a:xfrm>
        </p:spPr>
        <p:txBody>
          <a:bodyPr>
            <a:normAutofit fontScale="90000"/>
          </a:bodyPr>
          <a:lstStyle/>
          <a:p>
            <a:r>
              <a:rPr lang="en-CA" dirty="0"/>
              <a:t>How this containerization can be achieved?</a:t>
            </a:r>
          </a:p>
        </p:txBody>
      </p:sp>
    </p:spTree>
    <p:extLst>
      <p:ext uri="{BB962C8B-B14F-4D97-AF65-F5344CB8AC3E}">
        <p14:creationId xmlns:p14="http://schemas.microsoft.com/office/powerpoint/2010/main" val="2109544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8AB6-349C-FD45-A3D7-A74352AD7D9D}"/>
              </a:ext>
            </a:extLst>
          </p:cNvPr>
          <p:cNvSpPr>
            <a:spLocks noGrp="1"/>
          </p:cNvSpPr>
          <p:nvPr>
            <p:ph type="title"/>
          </p:nvPr>
        </p:nvSpPr>
        <p:spPr/>
        <p:txBody>
          <a:bodyPr/>
          <a:lstStyle/>
          <a:p>
            <a:r>
              <a:rPr lang="en-US" dirty="0"/>
              <a:t>Docker</a:t>
            </a:r>
          </a:p>
        </p:txBody>
      </p:sp>
      <p:pic>
        <p:nvPicPr>
          <p:cNvPr id="4" name="Picture 3">
            <a:extLst>
              <a:ext uri="{FF2B5EF4-FFF2-40B4-BE49-F238E27FC236}">
                <a16:creationId xmlns:a16="http://schemas.microsoft.com/office/drawing/2014/main" id="{92839E72-0D5F-1648-B4A8-9E0502A6B0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8757"/>
            <a:ext cx="12192000" cy="3520486"/>
          </a:xfrm>
          <a:prstGeom prst="rect">
            <a:avLst/>
          </a:prstGeom>
        </p:spPr>
      </p:pic>
    </p:spTree>
    <p:extLst>
      <p:ext uri="{BB962C8B-B14F-4D97-AF65-F5344CB8AC3E}">
        <p14:creationId xmlns:p14="http://schemas.microsoft.com/office/powerpoint/2010/main" val="4273340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0853" y="443112"/>
            <a:ext cx="6272785" cy="610801"/>
          </a:xfrm>
        </p:spPr>
        <p:txBody>
          <a:bodyPr/>
          <a:lstStyle/>
          <a:p>
            <a:r>
              <a:rPr lang="en-CA" sz="4400" dirty="0"/>
              <a:t>Docker</a:t>
            </a:r>
          </a:p>
        </p:txBody>
      </p:sp>
      <p:pic>
        <p:nvPicPr>
          <p:cNvPr id="8" name="Picture 7">
            <a:extLst>
              <a:ext uri="{FF2B5EF4-FFF2-40B4-BE49-F238E27FC236}">
                <a16:creationId xmlns:a16="http://schemas.microsoft.com/office/drawing/2014/main" id="{AB4F5AA0-64D2-3745-BDAC-4C771EB58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440" y="1242645"/>
            <a:ext cx="5392555" cy="4663831"/>
          </a:xfrm>
          <a:prstGeom prst="rect">
            <a:avLst/>
          </a:prstGeom>
        </p:spPr>
      </p:pic>
    </p:spTree>
    <p:extLst>
      <p:ext uri="{BB962C8B-B14F-4D97-AF65-F5344CB8AC3E}">
        <p14:creationId xmlns:p14="http://schemas.microsoft.com/office/powerpoint/2010/main" val="3235838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Why Containers?</a:t>
            </a:r>
          </a:p>
        </p:txBody>
      </p:sp>
      <p:sp>
        <p:nvSpPr>
          <p:cNvPr id="3" name="Text Placeholder 2"/>
          <p:cNvSpPr>
            <a:spLocks noGrp="1"/>
          </p:cNvSpPr>
          <p:nvPr>
            <p:ph type="body" sz="quarter" idx="10"/>
          </p:nvPr>
        </p:nvSpPr>
        <p:spPr>
          <a:xfrm>
            <a:off x="137319" y="1512302"/>
            <a:ext cx="5536971" cy="1418788"/>
          </a:xfrm>
        </p:spPr>
        <p:txBody>
          <a:bodyPr/>
          <a:lstStyle/>
          <a:p>
            <a:r>
              <a:rPr lang="en-CA" dirty="0">
                <a:latin typeface="Segoe UI Light" panose="020B0502040204020203" pitchFamily="34" charset="0"/>
                <a:cs typeface="Segoe UI Light" panose="020B0502040204020203" pitchFamily="34" charset="0"/>
              </a:rPr>
              <a:t>In real world, if a country wants to export any luggage to another country, they put them into a container then they ship that container either by road or through a dock to another country </a:t>
            </a:r>
          </a:p>
        </p:txBody>
      </p:sp>
      <p:pic>
        <p:nvPicPr>
          <p:cNvPr id="4" name="Picture 3">
            <a:extLst>
              <a:ext uri="{FF2B5EF4-FFF2-40B4-BE49-F238E27FC236}">
                <a16:creationId xmlns:a16="http://schemas.microsoft.com/office/drawing/2014/main" id="{BC74965E-A804-4375-81C5-2138CFDDAB67}"/>
              </a:ext>
            </a:extLst>
          </p:cNvPr>
          <p:cNvPicPr>
            <a:picLocks noChangeAspect="1"/>
          </p:cNvPicPr>
          <p:nvPr/>
        </p:nvPicPr>
        <p:blipFill>
          <a:blip r:embed="rId3"/>
          <a:stretch>
            <a:fillRect/>
          </a:stretch>
        </p:blipFill>
        <p:spPr>
          <a:xfrm>
            <a:off x="6067425" y="2221696"/>
            <a:ext cx="6124575" cy="3743325"/>
          </a:xfrm>
          <a:prstGeom prst="rect">
            <a:avLst/>
          </a:prstGeom>
        </p:spPr>
      </p:pic>
    </p:spTree>
    <p:extLst>
      <p:ext uri="{BB962C8B-B14F-4D97-AF65-F5344CB8AC3E}">
        <p14:creationId xmlns:p14="http://schemas.microsoft.com/office/powerpoint/2010/main" val="780447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F5869-AE26-FA4F-A0AD-D54D2C273A05}"/>
              </a:ext>
            </a:extLst>
          </p:cNvPr>
          <p:cNvSpPr>
            <a:spLocks noGrp="1"/>
          </p:cNvSpPr>
          <p:nvPr>
            <p:ph type="title"/>
          </p:nvPr>
        </p:nvSpPr>
        <p:spPr/>
        <p:txBody>
          <a:bodyPr/>
          <a:lstStyle/>
          <a:p>
            <a:r>
              <a:rPr lang="en-US" dirty="0"/>
              <a:t>Containers</a:t>
            </a:r>
          </a:p>
        </p:txBody>
      </p:sp>
      <p:sp>
        <p:nvSpPr>
          <p:cNvPr id="3" name="Text Placeholder 2">
            <a:extLst>
              <a:ext uri="{FF2B5EF4-FFF2-40B4-BE49-F238E27FC236}">
                <a16:creationId xmlns:a16="http://schemas.microsoft.com/office/drawing/2014/main" id="{0D505990-0482-5A45-9680-281F6E81CB4A}"/>
              </a:ext>
            </a:extLst>
          </p:cNvPr>
          <p:cNvSpPr>
            <a:spLocks noGrp="1"/>
          </p:cNvSpPr>
          <p:nvPr>
            <p:ph type="body" sz="quarter" idx="10"/>
          </p:nvPr>
        </p:nvSpPr>
        <p:spPr>
          <a:xfrm>
            <a:off x="137319" y="1512302"/>
            <a:ext cx="11632650" cy="4038266"/>
          </a:xfrm>
        </p:spPr>
        <p:txBody>
          <a:bodyPr/>
          <a:lstStyle/>
          <a:p>
            <a:pPr marL="342900" indent="-342900">
              <a:buFont typeface="Arial" panose="020B0604020202020204" pitchFamily="34" charset="0"/>
              <a:buChar char="•"/>
            </a:pPr>
            <a:r>
              <a:rPr lang="en-IN" dirty="0"/>
              <a:t>The same applies to Docker for running and maintaining distributed applications. </a:t>
            </a:r>
          </a:p>
          <a:p>
            <a:pPr marL="342900" indent="-342900">
              <a:buFont typeface="Arial" panose="020B0604020202020204" pitchFamily="34" charset="0"/>
              <a:buChar char="•"/>
            </a:pPr>
            <a:r>
              <a:rPr lang="en-IN" dirty="0"/>
              <a:t>It packs your application in a container with all of your application's bins\libs and dependencies </a:t>
            </a:r>
          </a:p>
          <a:p>
            <a:pPr marL="342900" indent="-342900">
              <a:buFont typeface="Arial" panose="020B0604020202020204" pitchFamily="34" charset="0"/>
              <a:buChar char="•"/>
            </a:pPr>
            <a:r>
              <a:rPr lang="en-IN" dirty="0"/>
              <a:t>makes it fully isolated from external environments regardless of where it is running</a:t>
            </a:r>
          </a:p>
          <a:p>
            <a:pPr marL="342900" indent="-342900">
              <a:buFont typeface="Arial" panose="020B0604020202020204" pitchFamily="34" charset="0"/>
              <a:buChar char="•"/>
            </a:pPr>
            <a:r>
              <a:rPr lang="en-IN" dirty="0"/>
              <a:t>we can ship that container to any where i.e. To any other OS, to Docker Registry (such as Docker Hub) or to the cloud </a:t>
            </a:r>
          </a:p>
          <a:p>
            <a:pPr algn="ctr"/>
            <a:r>
              <a:rPr lang="en-IN" b="1" dirty="0"/>
              <a:t>OS Independent </a:t>
            </a:r>
          </a:p>
          <a:p>
            <a:pPr algn="ctr"/>
            <a:r>
              <a:rPr lang="en-IN" b="1" dirty="0"/>
              <a:t>Scalable </a:t>
            </a:r>
          </a:p>
          <a:p>
            <a:pPr algn="ctr"/>
            <a:r>
              <a:rPr lang="en-IN" b="1" dirty="0"/>
              <a:t>Portable </a:t>
            </a:r>
            <a:endParaRPr lang="en-IN" dirty="0"/>
          </a:p>
          <a:p>
            <a:endParaRPr lang="en-US" dirty="0"/>
          </a:p>
        </p:txBody>
      </p:sp>
    </p:spTree>
    <p:extLst>
      <p:ext uri="{BB962C8B-B14F-4D97-AF65-F5344CB8AC3E}">
        <p14:creationId xmlns:p14="http://schemas.microsoft.com/office/powerpoint/2010/main" val="1397154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88225-118E-5C4C-B111-5C2CD1FE2AFE}"/>
              </a:ext>
            </a:extLst>
          </p:cNvPr>
          <p:cNvSpPr>
            <a:spLocks noGrp="1"/>
          </p:cNvSpPr>
          <p:nvPr>
            <p:ph type="title"/>
          </p:nvPr>
        </p:nvSpPr>
        <p:spPr/>
        <p:txBody>
          <a:bodyPr/>
          <a:lstStyle/>
          <a:p>
            <a:r>
              <a:rPr lang="en-US" dirty="0"/>
              <a:t>Docker Hub</a:t>
            </a:r>
          </a:p>
        </p:txBody>
      </p:sp>
      <p:sp>
        <p:nvSpPr>
          <p:cNvPr id="3" name="Text Placeholder 2">
            <a:extLst>
              <a:ext uri="{FF2B5EF4-FFF2-40B4-BE49-F238E27FC236}">
                <a16:creationId xmlns:a16="http://schemas.microsoft.com/office/drawing/2014/main" id="{4644764C-7833-D74B-A2AD-2C435D890537}"/>
              </a:ext>
            </a:extLst>
          </p:cNvPr>
          <p:cNvSpPr>
            <a:spLocks noGrp="1"/>
          </p:cNvSpPr>
          <p:nvPr>
            <p:ph type="body" sz="quarter" idx="10"/>
          </p:nvPr>
        </p:nvSpPr>
        <p:spPr>
          <a:xfrm>
            <a:off x="137319" y="1512302"/>
            <a:ext cx="11562312" cy="4038266"/>
          </a:xfrm>
        </p:spPr>
        <p:txBody>
          <a:bodyPr/>
          <a:lstStyle/>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Cloud-</a:t>
            </a:r>
            <a:r>
              <a:rPr lang="de-DE" dirty="0" err="1"/>
              <a:t>based</a:t>
            </a:r>
            <a:r>
              <a:rPr lang="de-DE" dirty="0"/>
              <a:t> </a:t>
            </a:r>
            <a:r>
              <a:rPr lang="de-DE" dirty="0" err="1"/>
              <a:t>registry</a:t>
            </a:r>
            <a:r>
              <a:rPr lang="de-DE" dirty="0"/>
              <a:t> </a:t>
            </a:r>
            <a:r>
              <a:rPr lang="de-DE" dirty="0" err="1"/>
              <a:t>service</a:t>
            </a:r>
            <a:r>
              <a:rPr lang="de-DE" dirty="0"/>
              <a:t> </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en-US" dirty="0"/>
              <a:t>Allows you to link to code repositories, build your images, stores manually pushed images, and links to Docker Cloud so you can deploy images to your hosts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It provides a centralized resource for container image discovery, distribution and management</a:t>
            </a:r>
          </a:p>
          <a:p>
            <a:endParaRPr lang="en-US" dirty="0"/>
          </a:p>
        </p:txBody>
      </p:sp>
    </p:spTree>
    <p:extLst>
      <p:ext uri="{BB962C8B-B14F-4D97-AF65-F5344CB8AC3E}">
        <p14:creationId xmlns:p14="http://schemas.microsoft.com/office/powerpoint/2010/main" val="2267644129"/>
      </p:ext>
    </p:extLst>
  </p:cSld>
  <p:clrMapOvr>
    <a:masterClrMapping/>
  </p:clrMapOvr>
</p:sld>
</file>

<file path=ppt/theme/theme1.xml><?xml version="1.0" encoding="utf-8"?>
<a:theme xmlns:a="http://schemas.openxmlformats.org/drawingml/2006/main" name="Microsoft Imagine PPT Template">
  <a:themeElements>
    <a:clrScheme name="Microsoft">
      <a:dk1>
        <a:srgbClr val="505050"/>
      </a:dk1>
      <a:lt1>
        <a:sysClr val="window" lastClr="FFFFFF"/>
      </a:lt1>
      <a:dk2>
        <a:srgbClr val="505050"/>
      </a:dk2>
      <a:lt2>
        <a:srgbClr val="FFFFFF"/>
      </a:lt2>
      <a:accent1>
        <a:srgbClr val="B5269E"/>
      </a:accent1>
      <a:accent2>
        <a:srgbClr val="FF8C00"/>
      </a:accent2>
      <a:accent3>
        <a:srgbClr val="00BDF2"/>
      </a:accent3>
      <a:accent4>
        <a:srgbClr val="505050"/>
      </a:accent4>
      <a:accent5>
        <a:srgbClr val="FFFFFF"/>
      </a:accent5>
      <a:accent6>
        <a:srgbClr val="FFFFFF"/>
      </a:accent6>
      <a:hlink>
        <a:srgbClr val="FFFFFF"/>
      </a:hlink>
      <a:folHlink>
        <a:srgbClr val="FFFFFF"/>
      </a:folHlink>
    </a:clrScheme>
    <a:fontScheme name="MSF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A032B4C-FCE3-3B42-B34C-D71EEE43BDBA}" vid="{7C5C32B3-2FEF-9F43-8A71-05678670A6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 Imagine PPT Template</Template>
  <TotalTime>833</TotalTime>
  <Words>1022</Words>
  <Application>Microsoft Macintosh PowerPoint</Application>
  <PresentationFormat>Widescreen</PresentationFormat>
  <Paragraphs>106</Paragraphs>
  <Slides>20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Segoe UI</vt:lpstr>
      <vt:lpstr>Segoe UI Light</vt:lpstr>
      <vt:lpstr>Wingdings</vt:lpstr>
      <vt:lpstr>Microsoft Imagine PPT Template</vt:lpstr>
      <vt:lpstr>PowerPoint Presentation</vt:lpstr>
      <vt:lpstr>Problem with regular deployment of application ?  1. OS Dependent 2. Not Scalable 3. Not Portable 4. Lot more …</vt:lpstr>
      <vt:lpstr>Containerization </vt:lpstr>
      <vt:lpstr>How this containerization can be achieved?</vt:lpstr>
      <vt:lpstr>Docker</vt:lpstr>
      <vt:lpstr>PowerPoint Presentation</vt:lpstr>
      <vt:lpstr>Why Containers?</vt:lpstr>
      <vt:lpstr>Containers</vt:lpstr>
      <vt:lpstr>Docker Hub</vt:lpstr>
      <vt:lpstr>Docker Hub</vt:lpstr>
      <vt:lpstr>Docker Hands-on Demo   https://github.com/nvnvashisth/Docker-Workshop/blob/master/README.md </vt:lpstr>
      <vt:lpstr>Monolithic Architecture</vt:lpstr>
      <vt:lpstr>PowerPoint Presentation</vt:lpstr>
      <vt:lpstr>PowerPoint Presentation</vt:lpstr>
      <vt:lpstr>PowerPoint Presentation</vt:lpstr>
      <vt:lpstr>Benefits of Microservices Architecture</vt:lpstr>
      <vt:lpstr>PowerPoint Presentation</vt:lpstr>
      <vt:lpstr>Big overview of our exercise  </vt:lpstr>
      <vt:lpstr> Directory structure</vt:lpstr>
      <vt:lpstr>Implement now !</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Intelligence @ Microsoft</dc:title>
  <dc:creator>Christine Awad</dc:creator>
  <cp:lastModifiedBy>Smith Agarwal</cp:lastModifiedBy>
  <cp:revision>279</cp:revision>
  <dcterms:created xsi:type="dcterms:W3CDTF">2015-05-08T18:22:04Z</dcterms:created>
  <dcterms:modified xsi:type="dcterms:W3CDTF">2018-06-13T20:26:05Z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sibach@microsoft.com</vt:lpwstr>
  </property>
  <property fmtid="{D5CDD505-2E9C-101B-9397-08002B2CF9AE}" pid="6" name="MSIP_Label_f42aa342-8706-4288-bd11-ebb85995028c_SetDate">
    <vt:lpwstr>2017-05-05T10:16:20.4850263-04:00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